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 id="2147483661" r:id="rId5"/>
    <p:sldMasterId id="2147483663" r:id="rId6"/>
  </p:sldMasterIdLst>
  <p:notesMasterIdLst>
    <p:notesMasterId r:id="rId50"/>
  </p:notesMasterIdLst>
  <p:sldIdLst>
    <p:sldId id="256" r:id="rId7"/>
    <p:sldId id="291" r:id="rId8"/>
    <p:sldId id="292" r:id="rId9"/>
    <p:sldId id="257" r:id="rId10"/>
    <p:sldId id="258" r:id="rId11"/>
    <p:sldId id="293" r:id="rId12"/>
    <p:sldId id="259" r:id="rId13"/>
    <p:sldId id="260" r:id="rId14"/>
    <p:sldId id="261" r:id="rId15"/>
    <p:sldId id="262" r:id="rId16"/>
    <p:sldId id="304" r:id="rId17"/>
    <p:sldId id="305" r:id="rId18"/>
    <p:sldId id="306" r:id="rId19"/>
    <p:sldId id="307" r:id="rId20"/>
    <p:sldId id="308" r:id="rId21"/>
    <p:sldId id="309" r:id="rId22"/>
    <p:sldId id="310" r:id="rId23"/>
    <p:sldId id="311" r:id="rId24"/>
    <p:sldId id="312" r:id="rId25"/>
    <p:sldId id="263" r:id="rId26"/>
    <p:sldId id="264" r:id="rId27"/>
    <p:sldId id="294" r:id="rId28"/>
    <p:sldId id="265" r:id="rId29"/>
    <p:sldId id="295" r:id="rId30"/>
    <p:sldId id="266" r:id="rId31"/>
    <p:sldId id="267" r:id="rId32"/>
    <p:sldId id="296" r:id="rId33"/>
    <p:sldId id="297" r:id="rId34"/>
    <p:sldId id="268" r:id="rId35"/>
    <p:sldId id="298" r:id="rId36"/>
    <p:sldId id="269" r:id="rId37"/>
    <p:sldId id="270" r:id="rId38"/>
    <p:sldId id="271" r:id="rId39"/>
    <p:sldId id="299" r:id="rId40"/>
    <p:sldId id="300" r:id="rId41"/>
    <p:sldId id="272" r:id="rId42"/>
    <p:sldId id="273" r:id="rId43"/>
    <p:sldId id="274" r:id="rId44"/>
    <p:sldId id="301" r:id="rId45"/>
    <p:sldId id="302" r:id="rId46"/>
    <p:sldId id="275" r:id="rId47"/>
    <p:sldId id="288" r:id="rId48"/>
    <p:sldId id="303" r:id="rId49"/>
  </p:sldIdLst>
  <p:sldSz cx="9144000" cy="5143500" type="screen16x9"/>
  <p:notesSz cx="6858000" cy="9144000"/>
  <p:embeddedFontLst>
    <p:embeddedFont>
      <p:font typeface="Fira Sans Condensed" panose="020B0503050000020004" pitchFamily="34" charset="0"/>
      <p:regular r:id="rId51"/>
      <p:bold r:id="rId52"/>
      <p:italic r:id="rId53"/>
      <p:boldItalic r:id="rId54"/>
    </p:embeddedFont>
    <p:embeddedFont>
      <p:font typeface="Fira Sans Condensed Light" panose="020B0403050000020004" pitchFamily="34" charset="0"/>
      <p:regular r:id="rId55"/>
      <p:bold r:id="rId56"/>
      <p:italic r:id="rId57"/>
      <p:boldItalic r:id="rId58"/>
    </p:embeddedFont>
    <p:embeddedFont>
      <p:font typeface="Gill Sans MT" panose="020B0502020104020203" pitchFamily="34" charset="0"/>
      <p:regular r:id="rId59"/>
      <p:bold r:id="rId60"/>
      <p:italic r:id="rId61"/>
      <p:boldItalic r:id="rId62"/>
    </p:embeddedFont>
    <p:embeddedFont>
      <p:font typeface="Maven Pro" panose="020B0604020202020204" charset="0"/>
      <p:regular r:id="rId63"/>
      <p:bold r:id="rId64"/>
    </p:embeddedFont>
    <p:embeddedFont>
      <p:font typeface="Proxima Nova" panose="020B0604020202020204" charset="0"/>
      <p:regular r:id="rId65"/>
      <p:bold r:id="rId66"/>
      <p:italic r:id="rId67"/>
      <p:boldItalic r:id="rId68"/>
    </p:embeddedFont>
    <p:embeddedFont>
      <p:font typeface="Proxima Nova Semibold" panose="020B0604020202020204" charset="0"/>
      <p:regular r:id="rId69"/>
      <p:bold r:id="rId70"/>
      <p:boldItalic r:id="rId71"/>
    </p:embeddedFont>
    <p:embeddedFont>
      <p:font typeface="Rajdhani" panose="020B0604020202020204" charset="0"/>
      <p:regular r:id="rId72"/>
      <p:bold r:id="rId73"/>
    </p:embeddedFont>
    <p:embeddedFont>
      <p:font typeface="Roboto" panose="02000000000000000000" pitchFamily="2" charset="0"/>
      <p:regular r:id="rId74"/>
      <p:bold r:id="rId75"/>
      <p:italic r:id="rId76"/>
      <p:boldItalic r:id="rId77"/>
    </p:embeddedFont>
    <p:embeddedFont>
      <p:font typeface="Roboto Condensed Light" panose="02000000000000000000" pitchFamily="2" charset="0"/>
      <p:regular r:id="rId78"/>
      <p:italic r:id="rId79"/>
    </p:embeddedFont>
    <p:embeddedFont>
      <p:font typeface="Share Tech" panose="020B0604020202020204" charset="0"/>
      <p:regular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25">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D6383C-10D7-453D-9B41-30053A6F7DDF}" v="20" dt="2023-05-18T08:07:06.394"/>
  </p1510:revLst>
</p1510:revInfo>
</file>

<file path=ppt/tableStyles.xml><?xml version="1.0" encoding="utf-8"?>
<a:tblStyleLst xmlns:a="http://schemas.openxmlformats.org/drawingml/2006/main" def="{0BA04DEF-DEC5-4E32-964E-B2FE198B67B8}">
  <a:tblStyle styleId="{0BA04DEF-DEC5-4E32-964E-B2FE198B67B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393" y="48"/>
      </p:cViewPr>
      <p:guideLst>
        <p:guide orient="horz" pos="625"/>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font" Target="fonts/font13.fntdata"/><Relationship Id="rId68" Type="http://schemas.openxmlformats.org/officeDocument/2006/relationships/font" Target="fonts/font18.fntdata"/><Relationship Id="rId84" Type="http://schemas.openxmlformats.org/officeDocument/2006/relationships/tableStyles" Target="tableStyles.xml"/><Relationship Id="rId16" Type="http://schemas.openxmlformats.org/officeDocument/2006/relationships/slide" Target="slides/slide10.xml"/><Relationship Id="rId11" Type="http://schemas.openxmlformats.org/officeDocument/2006/relationships/slide" Target="slides/slide5.xml"/><Relationship Id="rId32" Type="http://schemas.openxmlformats.org/officeDocument/2006/relationships/slide" Target="slides/slide26.xml"/><Relationship Id="rId37" Type="http://schemas.openxmlformats.org/officeDocument/2006/relationships/slide" Target="slides/slide31.xml"/><Relationship Id="rId53" Type="http://schemas.openxmlformats.org/officeDocument/2006/relationships/font" Target="fonts/font3.fntdata"/><Relationship Id="rId58" Type="http://schemas.openxmlformats.org/officeDocument/2006/relationships/font" Target="fonts/font8.fntdata"/><Relationship Id="rId74" Type="http://schemas.openxmlformats.org/officeDocument/2006/relationships/font" Target="fonts/font24.fntdata"/><Relationship Id="rId79" Type="http://schemas.openxmlformats.org/officeDocument/2006/relationships/font" Target="fonts/font29.fntdata"/><Relationship Id="rId5" Type="http://schemas.openxmlformats.org/officeDocument/2006/relationships/slideMaster" Target="slideMasters/slideMaster2.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font" Target="fonts/font27.fntdata"/><Relationship Id="rId8" Type="http://schemas.openxmlformats.org/officeDocument/2006/relationships/slide" Target="slides/slide2.xml"/><Relationship Id="rId51" Type="http://schemas.openxmlformats.org/officeDocument/2006/relationships/font" Target="fonts/font1.fntdata"/><Relationship Id="rId72" Type="http://schemas.openxmlformats.org/officeDocument/2006/relationships/font" Target="fonts/font22.fntdata"/><Relationship Id="rId80" Type="http://schemas.openxmlformats.org/officeDocument/2006/relationships/font" Target="fonts/font30.fntdata"/><Relationship Id="rId85"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font" Target="fonts/font25.fntdata"/><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font" Target="fonts/font7.fntdata"/><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font" Target="fonts/font23.fntdata"/><Relationship Id="rId78" Type="http://schemas.openxmlformats.org/officeDocument/2006/relationships/font" Target="fonts/font28.fntdata"/><Relationship Id="rId8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notesMaster" Target="notesMasters/notesMaster1.xml"/><Relationship Id="rId55" Type="http://schemas.openxmlformats.org/officeDocument/2006/relationships/font" Target="fonts/font5.fntdata"/><Relationship Id="rId76" Type="http://schemas.openxmlformats.org/officeDocument/2006/relationships/font" Target="fonts/font26.fntdata"/><Relationship Id="rId7" Type="http://schemas.openxmlformats.org/officeDocument/2006/relationships/slide" Target="slides/slide1.xml"/><Relationship Id="rId71" Type="http://schemas.openxmlformats.org/officeDocument/2006/relationships/font" Target="fonts/font21.fntdata"/><Relationship Id="rId2" Type="http://schemas.openxmlformats.org/officeDocument/2006/relationships/customXml" Target="../customXml/item2.xml"/><Relationship Id="rId29" Type="http://schemas.openxmlformats.org/officeDocument/2006/relationships/slide" Target="slides/slide23.xml"/><Relationship Id="rId24" Type="http://schemas.openxmlformats.org/officeDocument/2006/relationships/slide" Target="slides/slide18.xml"/><Relationship Id="rId40" Type="http://schemas.openxmlformats.org/officeDocument/2006/relationships/slide" Target="slides/slide34.xml"/><Relationship Id="rId45" Type="http://schemas.openxmlformats.org/officeDocument/2006/relationships/slide" Target="slides/slide39.xml"/><Relationship Id="rId66" Type="http://schemas.openxmlformats.org/officeDocument/2006/relationships/font" Target="fonts/font16.fntdata"/><Relationship Id="rId61" Type="http://schemas.openxmlformats.org/officeDocument/2006/relationships/font" Target="fonts/font11.fntdata"/><Relationship Id="rId82" Type="http://schemas.openxmlformats.org/officeDocument/2006/relationships/viewProps" Target="viewProp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6bcecd75a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6bcecd75a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44695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6bcecd75a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6bcecd75a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6bcecd75a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6bcecd75a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54445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6bcecd75a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6bcecd75a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16bcecd75ae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16bcecd75a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6bcecd75ae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6bcecd75ae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6bcecd75ae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6bcecd75ae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4043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16bcecd75a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16bcecd75a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6bcecd75ae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6bcecd75ae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6bcecd75a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6bcecd75a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b16c18d1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b16c18d10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45975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16bcecd75ae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16bcecd75ae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6bcecd75a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6bcecd75a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16bcecd75ae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16bcecd75a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g16bcecd75ae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 name="Google Shape;843;g16bcecd75ae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16bcecd75ae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16bcecd75ae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1"/>
        <p:cNvGrpSpPr/>
        <p:nvPr/>
      </p:nvGrpSpPr>
      <p:grpSpPr>
        <a:xfrm>
          <a:off x="0" y="0"/>
          <a:ext cx="0" cy="0"/>
          <a:chOff x="0" y="0"/>
          <a:chExt cx="0" cy="0"/>
        </a:xfrm>
      </p:grpSpPr>
      <p:sp>
        <p:nvSpPr>
          <p:cNvPr id="1462" name="Google Shape;1462;g18a87eb8680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3" name="Google Shape;1463;g18a87eb8680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b16c18d1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b16c18d10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8a87eb8680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8a87eb8680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8a87eb8680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8a87eb8680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8a87eb8680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8a87eb8680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8a87eb8680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8a87eb8680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8a87eb8680_0_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8a87eb8680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10" name="Google Shape;10;p2"/>
          <p:cNvSpPr txBox="1">
            <a:spLocks noGrp="1"/>
          </p:cNvSpPr>
          <p:nvPr>
            <p:ph type="ctrTitle"/>
          </p:nvPr>
        </p:nvSpPr>
        <p:spPr>
          <a:xfrm>
            <a:off x="4139149" y="928938"/>
            <a:ext cx="4291500" cy="2961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4139125" y="3848863"/>
            <a:ext cx="42915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pic>
        <p:nvPicPr>
          <p:cNvPr id="45" name="Google Shape;45;p11"/>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46" name="Google Shape;46;p11"/>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Font typeface="Fira Sans Condensed"/>
              <a:buChar char="●"/>
              <a:defRPr sz="1400">
                <a:latin typeface="Fira Sans Condensed"/>
                <a:ea typeface="Fira Sans Condensed"/>
                <a:cs typeface="Fira Sans Condensed"/>
                <a:sym typeface="Fira Sans Condensed"/>
              </a:defRPr>
            </a:lvl1pPr>
            <a:lvl2pPr marL="914400" lvl="1"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2pPr>
            <a:lvl3pPr marL="1371600" lvl="2"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3pPr>
            <a:lvl4pPr marL="1828800" lvl="3"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4pPr>
            <a:lvl5pPr marL="2286000" lvl="4"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5pPr>
            <a:lvl6pPr marL="2743200" lvl="5"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6pPr>
            <a:lvl7pPr marL="3200400" lvl="6"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7pPr>
            <a:lvl8pPr marL="3657600" lvl="7"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8pPr>
            <a:lvl9pPr marL="4114800" lvl="8" indent="-304800" algn="ctr">
              <a:spcBef>
                <a:spcPts val="0"/>
              </a:spcBef>
              <a:spcAft>
                <a:spcPts val="0"/>
              </a:spcAft>
              <a:buSzPts val="1200"/>
              <a:buFont typeface="Fira Sans Condensed"/>
              <a:buChar char="■"/>
              <a:defRPr>
                <a:latin typeface="Fira Sans Condensed"/>
                <a:ea typeface="Fira Sans Condensed"/>
                <a:cs typeface="Fira Sans Condensed"/>
                <a:sym typeface="Fira Sans Condense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26"/>
        <p:cNvGrpSpPr/>
        <p:nvPr/>
      </p:nvGrpSpPr>
      <p:grpSpPr>
        <a:xfrm>
          <a:off x="0" y="0"/>
          <a:ext cx="0" cy="0"/>
          <a:chOff x="0" y="0"/>
          <a:chExt cx="0" cy="0"/>
        </a:xfrm>
      </p:grpSpPr>
      <p:sp>
        <p:nvSpPr>
          <p:cNvPr id="27" name="Google Shape;27;p3"/>
          <p:cNvSpPr txBox="1">
            <a:spLocks noGrp="1"/>
          </p:cNvSpPr>
          <p:nvPr>
            <p:ph type="title"/>
          </p:nvPr>
        </p:nvSpPr>
        <p:spPr>
          <a:xfrm>
            <a:off x="1373850" y="1992131"/>
            <a:ext cx="50676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 name="Google Shape;28;p3"/>
          <p:cNvSpPr txBox="1">
            <a:spLocks noGrp="1"/>
          </p:cNvSpPr>
          <p:nvPr>
            <p:ph type="title" idx="2" hasCustomPrompt="1"/>
          </p:nvPr>
        </p:nvSpPr>
        <p:spPr>
          <a:xfrm>
            <a:off x="6441451" y="1992131"/>
            <a:ext cx="1328700" cy="8418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9" name="Google Shape;29;p3"/>
          <p:cNvSpPr txBox="1">
            <a:spLocks noGrp="1"/>
          </p:cNvSpPr>
          <p:nvPr>
            <p:ph type="subTitle" idx="1"/>
          </p:nvPr>
        </p:nvSpPr>
        <p:spPr>
          <a:xfrm>
            <a:off x="1373850" y="2760613"/>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0" name="Google Shape;30;p3"/>
          <p:cNvGrpSpPr/>
          <p:nvPr/>
        </p:nvGrpSpPr>
        <p:grpSpPr>
          <a:xfrm>
            <a:off x="8566507" y="188009"/>
            <a:ext cx="188886" cy="1181531"/>
            <a:chOff x="2877432" y="975334"/>
            <a:chExt cx="188886" cy="1181531"/>
          </a:xfrm>
        </p:grpSpPr>
        <p:sp>
          <p:nvSpPr>
            <p:cNvPr id="31" name="Google Shape;31;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6"/>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6"/>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6"/>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3"/>
          <p:cNvGrpSpPr/>
          <p:nvPr/>
        </p:nvGrpSpPr>
        <p:grpSpPr>
          <a:xfrm>
            <a:off x="329496" y="1091548"/>
            <a:ext cx="199001" cy="2139769"/>
            <a:chOff x="8008096" y="2108910"/>
            <a:chExt cx="199001" cy="2139769"/>
          </a:xfrm>
        </p:grpSpPr>
        <p:sp>
          <p:nvSpPr>
            <p:cNvPr id="36" name="Google Shape;36;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63537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13335" y="601724"/>
            <a:ext cx="6477805" cy="1906073"/>
          </a:xfrm>
        </p:spPr>
        <p:txBody>
          <a:bodyPr bIns="0" anchor="b">
            <a:normAutofit/>
          </a:bodyPr>
          <a:lstStyle>
            <a:lvl1pPr algn="l">
              <a:defRPr sz="4950"/>
            </a:lvl1pPr>
          </a:lstStyle>
          <a:p>
            <a:r>
              <a:rPr lang="en-US"/>
              <a:t>Click to edit Master title style</a:t>
            </a:r>
            <a:endParaRPr lang="en-US" dirty="0"/>
          </a:p>
        </p:txBody>
      </p:sp>
      <p:sp>
        <p:nvSpPr>
          <p:cNvPr id="3" name="Subtitle 2"/>
          <p:cNvSpPr>
            <a:spLocks noGrp="1"/>
          </p:cNvSpPr>
          <p:nvPr>
            <p:ph type="subTitle" idx="1"/>
          </p:nvPr>
        </p:nvSpPr>
        <p:spPr>
          <a:xfrm>
            <a:off x="1813335" y="2648403"/>
            <a:ext cx="6477804" cy="733216"/>
          </a:xfrm>
        </p:spPr>
        <p:txBody>
          <a:bodyPr tIns="91440" bIns="91440">
            <a:normAutofit/>
          </a:bodyPr>
          <a:lstStyle>
            <a:lvl1pPr marL="0" indent="0" algn="l">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29-May-23</a:t>
            </a:fld>
            <a:endParaRPr lang="en-US" dirty="0"/>
          </a:p>
        </p:txBody>
      </p:sp>
      <p:sp>
        <p:nvSpPr>
          <p:cNvPr id="5" name="Footer Placeholder 4"/>
          <p:cNvSpPr>
            <a:spLocks noGrp="1"/>
          </p:cNvSpPr>
          <p:nvPr>
            <p:ph type="ftr" sz="quarter" idx="11"/>
          </p:nvPr>
        </p:nvSpPr>
        <p:spPr>
          <a:xfrm>
            <a:off x="1812376" y="246981"/>
            <a:ext cx="3730436" cy="231901"/>
          </a:xfrm>
        </p:spPr>
        <p:txBody>
          <a:bodyPr/>
          <a:lstStyle/>
          <a:p>
            <a:endParaRPr lang="en-US" dirty="0"/>
          </a:p>
        </p:txBody>
      </p:sp>
      <p:sp>
        <p:nvSpPr>
          <p:cNvPr id="6" name="Slide Number Placeholder 5"/>
          <p:cNvSpPr>
            <a:spLocks noGrp="1"/>
          </p:cNvSpPr>
          <p:nvPr>
            <p:ph type="sldNum" sz="quarter" idx="12"/>
          </p:nvPr>
        </p:nvSpPr>
        <p:spPr>
          <a:xfrm>
            <a:off x="1078249" y="599230"/>
            <a:ext cx="608264" cy="377684"/>
          </a:xfrm>
        </p:spPr>
        <p:txBody>
          <a:bodyPr/>
          <a:lstStyle/>
          <a:p>
            <a:fld id="{6D22F896-40B5-4ADD-8801-0D06FADFA095}" type="slidenum">
              <a:rPr lang="en-US" dirty="0"/>
              <a:t>‹#›</a:t>
            </a:fld>
            <a:endParaRPr lang="en-US" dirty="0"/>
          </a:p>
        </p:txBody>
      </p:sp>
      <p:cxnSp>
        <p:nvCxnSpPr>
          <p:cNvPr id="15" name="Straight Connector 14"/>
          <p:cNvCxnSpPr/>
          <p:nvPr/>
        </p:nvCxnSpPr>
        <p:spPr>
          <a:xfrm>
            <a:off x="1813335" y="2646407"/>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6434500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29-May-23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0465948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0679" y="1317097"/>
            <a:ext cx="6482366" cy="1415963"/>
          </a:xfrm>
        </p:spPr>
        <p:txBody>
          <a:bodyPr anchor="b">
            <a:normAutofit/>
          </a:bodyPr>
          <a:lstStyle>
            <a:lvl1pPr algn="l">
              <a:defRPr sz="2700"/>
            </a:lvl1pPr>
          </a:lstStyle>
          <a:p>
            <a:r>
              <a:rPr lang="en-US"/>
              <a:t>Click to edit Master title style</a:t>
            </a:r>
            <a:endParaRPr lang="en-US" dirty="0"/>
          </a:p>
        </p:txBody>
      </p:sp>
      <p:sp>
        <p:nvSpPr>
          <p:cNvPr id="3" name="Text Placeholder 2"/>
          <p:cNvSpPr>
            <a:spLocks noGrp="1"/>
          </p:cNvSpPr>
          <p:nvPr>
            <p:ph type="body" idx="1"/>
          </p:nvPr>
        </p:nvSpPr>
        <p:spPr>
          <a:xfrm>
            <a:off x="1090679" y="2854647"/>
            <a:ext cx="6472835" cy="759697"/>
          </a:xfr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29-May-23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090679" y="2853739"/>
            <a:ext cx="64728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93294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603667"/>
            <a:ext cx="7204226" cy="79447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85498" y="1508159"/>
            <a:ext cx="3483864" cy="25864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10328" y="1513007"/>
            <a:ext cx="3483864" cy="2581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29-May-23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964199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603123"/>
            <a:ext cx="7205746" cy="79223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85393" y="1514662"/>
            <a:ext cx="3483864" cy="601457"/>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85393" y="2118202"/>
            <a:ext cx="3483864" cy="19833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9272" y="1517253"/>
            <a:ext cx="3483864" cy="601678"/>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09272" y="2116119"/>
            <a:ext cx="3483864" cy="1978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29-May-23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4796388"/>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29-May-23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468900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14" name="Google Shape;14;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29-May-23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048211896"/>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599230"/>
            <a:ext cx="2454824" cy="1685338"/>
          </a:xfrm>
        </p:spPr>
        <p:txBody>
          <a:bodyPr anchor="b">
            <a:normAutofit/>
          </a:bodyPr>
          <a:lstStyle>
            <a:lvl1pPr algn="l">
              <a:defRPr sz="1800"/>
            </a:lvl1pPr>
          </a:lstStyle>
          <a:p>
            <a:r>
              <a:rPr lang="en-US"/>
              <a:t>Click to edit Master title style</a:t>
            </a:r>
            <a:endParaRPr lang="en-US" dirty="0"/>
          </a:p>
        </p:txBody>
      </p:sp>
      <p:sp>
        <p:nvSpPr>
          <p:cNvPr id="3" name="Content Placeholder 2"/>
          <p:cNvSpPr>
            <a:spLocks noGrp="1"/>
          </p:cNvSpPr>
          <p:nvPr>
            <p:ph idx="1"/>
          </p:nvPr>
        </p:nvSpPr>
        <p:spPr>
          <a:xfrm>
            <a:off x="3782785" y="599230"/>
            <a:ext cx="4509353" cy="349412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83504" y="2404119"/>
            <a:ext cx="2456260" cy="1686136"/>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29-May-23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086210" y="2404118"/>
            <a:ext cx="24521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44672036"/>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361628"/>
            <a:ext cx="3055900" cy="3861826"/>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847135"/>
            <a:ext cx="4149246" cy="1372938"/>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087747" y="2359494"/>
            <a:ext cx="4143303" cy="1502807"/>
          </a:xfr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1085537" y="4102393"/>
            <a:ext cx="4145513" cy="240092"/>
          </a:xfrm>
        </p:spPr>
        <p:txBody>
          <a:bodyPr/>
          <a:lstStyle>
            <a:lvl1pPr algn="l">
              <a:defRPr/>
            </a:lvl1pPr>
          </a:lstStyle>
          <a:p>
            <a:fld id="{48A87A34-81AB-432B-8DAE-1953F412C126}" type="datetimeFigureOut">
              <a:rPr lang="en-US" dirty="0"/>
              <a:pPr/>
              <a:t>29-May-23</a:t>
            </a:fld>
            <a:endParaRPr lang="en-US" dirty="0"/>
          </a:p>
        </p:txBody>
      </p:sp>
      <p:sp>
        <p:nvSpPr>
          <p:cNvPr id="6" name="Footer Placeholder 5"/>
          <p:cNvSpPr>
            <a:spLocks noGrp="1"/>
          </p:cNvSpPr>
          <p:nvPr>
            <p:ph type="ftr" sz="quarter" idx="11"/>
          </p:nvPr>
        </p:nvSpPr>
        <p:spPr>
          <a:xfrm>
            <a:off x="1085537" y="238981"/>
            <a:ext cx="4155753" cy="240698"/>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085537" y="2357704"/>
            <a:ext cx="414551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26017572"/>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29-May-23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09645909"/>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79333" y="599230"/>
            <a:ext cx="1211807" cy="349491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83504" y="599230"/>
            <a:ext cx="5871623" cy="34949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29-May-23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7079333" y="599230"/>
            <a:ext cx="0" cy="349491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9389519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17" name="Google Shape;17;p4"/>
          <p:cNvSpPr txBox="1">
            <a:spLocks noGrp="1"/>
          </p:cNvSpPr>
          <p:nvPr>
            <p:ph type="body" idx="1"/>
          </p:nvPr>
        </p:nvSpPr>
        <p:spPr>
          <a:xfrm>
            <a:off x="1115100" y="1152475"/>
            <a:ext cx="6913800" cy="3456000"/>
          </a:xfrm>
          <a:prstGeom prst="rect">
            <a:avLst/>
          </a:prstGeom>
          <a:solidFill>
            <a:schemeClr val="dk1">
              <a:alpha val="56699"/>
            </a:schemeClr>
          </a:solidFill>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191919"/>
              </a:buClr>
              <a:buSzPts val="1400"/>
              <a:buFont typeface="Anaheim"/>
              <a:buChar char="●"/>
              <a:defRPr sz="1400">
                <a:solidFill>
                  <a:srgbClr val="F3F3F3"/>
                </a:solidFill>
                <a:latin typeface="Fira Sans Condensed"/>
                <a:ea typeface="Fira Sans Condensed"/>
                <a:cs typeface="Fira Sans Condensed"/>
                <a:sym typeface="Fira Sans Condensed"/>
              </a:defRPr>
            </a:lvl1pPr>
            <a:lvl2pPr marL="914400" lvl="1" indent="-317500">
              <a:spcBef>
                <a:spcPts val="0"/>
              </a:spcBef>
              <a:spcAft>
                <a:spcPts val="0"/>
              </a:spcAft>
              <a:buClr>
                <a:srgbClr val="191919"/>
              </a:buClr>
              <a:buSzPts val="1400"/>
              <a:buFont typeface="Roboto Condensed Light"/>
              <a:buChar char="○"/>
              <a:defRPr sz="1400">
                <a:latin typeface="Fira Sans Condensed"/>
                <a:ea typeface="Fira Sans Condensed"/>
                <a:cs typeface="Fira Sans Condensed"/>
                <a:sym typeface="Fira Sans Condensed"/>
              </a:defRPr>
            </a:lvl2pPr>
            <a:lvl3pPr marL="1371600" lvl="2" indent="-317500">
              <a:spcBef>
                <a:spcPts val="0"/>
              </a:spcBef>
              <a:spcAft>
                <a:spcPts val="0"/>
              </a:spcAft>
              <a:buClr>
                <a:srgbClr val="191919"/>
              </a:buClr>
              <a:buSzPts val="1400"/>
              <a:buFont typeface="Roboto Condensed Light"/>
              <a:buChar char="■"/>
              <a:defRPr sz="1200"/>
            </a:lvl3pPr>
            <a:lvl4pPr marL="1828800" lvl="3" indent="-317500">
              <a:spcBef>
                <a:spcPts val="0"/>
              </a:spcBef>
              <a:spcAft>
                <a:spcPts val="0"/>
              </a:spcAft>
              <a:buClr>
                <a:srgbClr val="191919"/>
              </a:buClr>
              <a:buSzPts val="1400"/>
              <a:buFont typeface="Roboto Condensed Light"/>
              <a:buChar char="●"/>
              <a:defRPr sz="1200"/>
            </a:lvl4pPr>
            <a:lvl5pPr marL="2286000" lvl="4" indent="-317500">
              <a:spcBef>
                <a:spcPts val="0"/>
              </a:spcBef>
              <a:spcAft>
                <a:spcPts val="0"/>
              </a:spcAft>
              <a:buClr>
                <a:srgbClr val="191919"/>
              </a:buClr>
              <a:buSzPts val="1400"/>
              <a:buFont typeface="Roboto Condensed Light"/>
              <a:buChar char="○"/>
              <a:defRPr sz="1200"/>
            </a:lvl5pPr>
            <a:lvl6pPr marL="2743200" lvl="5" indent="-317500">
              <a:spcBef>
                <a:spcPts val="0"/>
              </a:spcBef>
              <a:spcAft>
                <a:spcPts val="0"/>
              </a:spcAft>
              <a:buClr>
                <a:srgbClr val="191919"/>
              </a:buClr>
              <a:buSzPts val="1400"/>
              <a:buFont typeface="Roboto Condensed Light"/>
              <a:buChar char="■"/>
              <a:defRPr sz="1200"/>
            </a:lvl6pPr>
            <a:lvl7pPr marL="3200400" lvl="6" indent="-317500">
              <a:spcBef>
                <a:spcPts val="0"/>
              </a:spcBef>
              <a:spcAft>
                <a:spcPts val="0"/>
              </a:spcAft>
              <a:buClr>
                <a:srgbClr val="191919"/>
              </a:buClr>
              <a:buSzPts val="1400"/>
              <a:buFont typeface="Roboto Condensed Light"/>
              <a:buChar char="●"/>
              <a:defRPr sz="1200"/>
            </a:lvl7pPr>
            <a:lvl8pPr marL="3657600" lvl="7" indent="-317500">
              <a:spcBef>
                <a:spcPts val="0"/>
              </a:spcBef>
              <a:spcAft>
                <a:spcPts val="0"/>
              </a:spcAft>
              <a:buClr>
                <a:srgbClr val="191919"/>
              </a:buClr>
              <a:buSzPts val="1400"/>
              <a:buFont typeface="Roboto Condensed Light"/>
              <a:buChar char="○"/>
              <a:defRPr sz="1200"/>
            </a:lvl8pPr>
            <a:lvl9pPr marL="4114800" lvl="8" indent="-317500">
              <a:spcBef>
                <a:spcPts val="0"/>
              </a:spcBef>
              <a:spcAft>
                <a:spcPts val="0"/>
              </a:spcAft>
              <a:buClr>
                <a:srgbClr val="191919"/>
              </a:buClr>
              <a:buSzPts val="1400"/>
              <a:buFont typeface="Roboto Condensed Light"/>
              <a:buChar char="■"/>
              <a:defRPr sz="1200"/>
            </a:lvl9pPr>
          </a:lstStyle>
          <a:p>
            <a:endParaRPr/>
          </a:p>
        </p:txBody>
      </p:sp>
      <p:sp>
        <p:nvSpPr>
          <p:cNvPr id="18" name="Google Shape;18;p4"/>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19"/>
        <p:cNvGrpSpPr/>
        <p:nvPr/>
      </p:nvGrpSpPr>
      <p:grpSpPr>
        <a:xfrm>
          <a:off x="0" y="0"/>
          <a:ext cx="0" cy="0"/>
          <a:chOff x="0" y="0"/>
          <a:chExt cx="0" cy="0"/>
        </a:xfrm>
      </p:grpSpPr>
      <p:pic>
        <p:nvPicPr>
          <p:cNvPr id="20" name="Google Shape;20;p5"/>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21" name="Google Shape;21;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Rajdhani"/>
              <a:buNone/>
              <a:defRPr sz="1800" b="1">
                <a:latin typeface="Rajdhani"/>
                <a:ea typeface="Rajdhani"/>
                <a:cs typeface="Rajdhani"/>
                <a:sym typeface="Rajdhani"/>
              </a:defRPr>
            </a:lvl1pPr>
            <a:lvl2pPr lvl="1" algn="ctr" rtl="0">
              <a:lnSpc>
                <a:spcPct val="100000"/>
              </a:lnSpc>
              <a:spcBef>
                <a:spcPts val="0"/>
              </a:spcBef>
              <a:spcAft>
                <a:spcPts val="0"/>
              </a:spcAft>
              <a:buSzPts val="1400"/>
              <a:buFont typeface="Rajdhani"/>
              <a:buNone/>
              <a:defRPr sz="1400" b="1">
                <a:latin typeface="Rajdhani"/>
                <a:ea typeface="Rajdhani"/>
                <a:cs typeface="Rajdhani"/>
                <a:sym typeface="Rajdhani"/>
              </a:defRPr>
            </a:lvl2pPr>
            <a:lvl3pPr lvl="2" algn="ctr" rtl="0">
              <a:lnSpc>
                <a:spcPct val="100000"/>
              </a:lnSpc>
              <a:spcBef>
                <a:spcPts val="0"/>
              </a:spcBef>
              <a:spcAft>
                <a:spcPts val="0"/>
              </a:spcAft>
              <a:buSzPts val="1400"/>
              <a:buFont typeface="Rajdhani"/>
              <a:buNone/>
              <a:defRPr sz="1400" b="1">
                <a:latin typeface="Rajdhani"/>
                <a:ea typeface="Rajdhani"/>
                <a:cs typeface="Rajdhani"/>
                <a:sym typeface="Rajdhani"/>
              </a:defRPr>
            </a:lvl3pPr>
            <a:lvl4pPr lvl="3" algn="ctr" rtl="0">
              <a:lnSpc>
                <a:spcPct val="100000"/>
              </a:lnSpc>
              <a:spcBef>
                <a:spcPts val="0"/>
              </a:spcBef>
              <a:spcAft>
                <a:spcPts val="0"/>
              </a:spcAft>
              <a:buSzPts val="1400"/>
              <a:buFont typeface="Rajdhani"/>
              <a:buNone/>
              <a:defRPr sz="1400" b="1">
                <a:latin typeface="Rajdhani"/>
                <a:ea typeface="Rajdhani"/>
                <a:cs typeface="Rajdhani"/>
                <a:sym typeface="Rajdhani"/>
              </a:defRPr>
            </a:lvl4pPr>
            <a:lvl5pPr lvl="4" algn="ctr" rtl="0">
              <a:lnSpc>
                <a:spcPct val="100000"/>
              </a:lnSpc>
              <a:spcBef>
                <a:spcPts val="0"/>
              </a:spcBef>
              <a:spcAft>
                <a:spcPts val="0"/>
              </a:spcAft>
              <a:buSzPts val="1400"/>
              <a:buFont typeface="Rajdhani"/>
              <a:buNone/>
              <a:defRPr sz="1400" b="1">
                <a:latin typeface="Rajdhani"/>
                <a:ea typeface="Rajdhani"/>
                <a:cs typeface="Rajdhani"/>
                <a:sym typeface="Rajdhani"/>
              </a:defRPr>
            </a:lvl5pPr>
            <a:lvl6pPr lvl="5" algn="ctr" rtl="0">
              <a:lnSpc>
                <a:spcPct val="100000"/>
              </a:lnSpc>
              <a:spcBef>
                <a:spcPts val="0"/>
              </a:spcBef>
              <a:spcAft>
                <a:spcPts val="0"/>
              </a:spcAft>
              <a:buSzPts val="1400"/>
              <a:buFont typeface="Rajdhani"/>
              <a:buNone/>
              <a:defRPr sz="1400" b="1">
                <a:latin typeface="Rajdhani"/>
                <a:ea typeface="Rajdhani"/>
                <a:cs typeface="Rajdhani"/>
                <a:sym typeface="Rajdhani"/>
              </a:defRPr>
            </a:lvl6pPr>
            <a:lvl7pPr lvl="6" algn="ctr" rtl="0">
              <a:lnSpc>
                <a:spcPct val="100000"/>
              </a:lnSpc>
              <a:spcBef>
                <a:spcPts val="0"/>
              </a:spcBef>
              <a:spcAft>
                <a:spcPts val="0"/>
              </a:spcAft>
              <a:buSzPts val="1400"/>
              <a:buFont typeface="Rajdhani"/>
              <a:buNone/>
              <a:defRPr sz="1400" b="1">
                <a:latin typeface="Rajdhani"/>
                <a:ea typeface="Rajdhani"/>
                <a:cs typeface="Rajdhani"/>
                <a:sym typeface="Rajdhani"/>
              </a:defRPr>
            </a:lvl7pPr>
            <a:lvl8pPr lvl="7" algn="ctr" rtl="0">
              <a:lnSpc>
                <a:spcPct val="100000"/>
              </a:lnSpc>
              <a:spcBef>
                <a:spcPts val="0"/>
              </a:spcBef>
              <a:spcAft>
                <a:spcPts val="0"/>
              </a:spcAft>
              <a:buSzPts val="1400"/>
              <a:buFont typeface="Rajdhani"/>
              <a:buNone/>
              <a:defRPr sz="1400" b="1">
                <a:latin typeface="Rajdhani"/>
                <a:ea typeface="Rajdhani"/>
                <a:cs typeface="Rajdhani"/>
                <a:sym typeface="Rajdhani"/>
              </a:defRPr>
            </a:lvl8pPr>
            <a:lvl9pPr lvl="8" algn="ctr" rtl="0">
              <a:lnSpc>
                <a:spcPct val="100000"/>
              </a:lnSpc>
              <a:spcBef>
                <a:spcPts val="0"/>
              </a:spcBef>
              <a:spcAft>
                <a:spcPts val="0"/>
              </a:spcAft>
              <a:buSzPts val="1400"/>
              <a:buFont typeface="Rajdhani"/>
              <a:buNone/>
              <a:defRPr sz="1400" b="1">
                <a:latin typeface="Rajdhani"/>
                <a:ea typeface="Rajdhani"/>
                <a:cs typeface="Rajdhani"/>
                <a:sym typeface="Rajdhani"/>
              </a:defRPr>
            </a:lvl9pPr>
          </a:lstStyle>
          <a:p>
            <a:endParaRPr/>
          </a:p>
        </p:txBody>
      </p:sp>
      <p:sp>
        <p:nvSpPr>
          <p:cNvPr id="22" name="Google Shape;22;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Fira Sans Condensed"/>
              <a:buNone/>
              <a:defRPr sz="1400">
                <a:latin typeface="Fira Sans Condensed"/>
                <a:ea typeface="Fira Sans Condensed"/>
                <a:cs typeface="Fira Sans Condensed"/>
                <a:sym typeface="Fira Sans Condensed"/>
              </a:defRPr>
            </a:lvl1pPr>
            <a:lvl2pPr lvl="1"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2pPr>
            <a:lvl3pPr lvl="2"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3pPr>
            <a:lvl4pPr lvl="3"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4pPr>
            <a:lvl5pPr lvl="4"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5pPr>
            <a:lvl6pPr lvl="5"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6pPr>
            <a:lvl7pPr lvl="6"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7pPr>
            <a:lvl8pPr lvl="7"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8pPr>
            <a:lvl9pPr lvl="8"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9pPr>
          </a:lstStyle>
          <a:p>
            <a:endParaRPr/>
          </a:p>
        </p:txBody>
      </p:sp>
      <p:sp>
        <p:nvSpPr>
          <p:cNvPr id="23" name="Google Shape;23;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Rajdhani"/>
              <a:buNone/>
              <a:defRPr sz="1800" b="1">
                <a:latin typeface="Rajdhani"/>
                <a:ea typeface="Rajdhani"/>
                <a:cs typeface="Rajdhani"/>
                <a:sym typeface="Rajdhani"/>
              </a:defRPr>
            </a:lvl1pPr>
            <a:lvl2pPr lvl="1" algn="ctr" rtl="0">
              <a:lnSpc>
                <a:spcPct val="100000"/>
              </a:lnSpc>
              <a:spcBef>
                <a:spcPts val="0"/>
              </a:spcBef>
              <a:spcAft>
                <a:spcPts val="0"/>
              </a:spcAft>
              <a:buSzPts val="1400"/>
              <a:buFont typeface="Rajdhani"/>
              <a:buNone/>
              <a:defRPr sz="1400" b="1">
                <a:latin typeface="Rajdhani"/>
                <a:ea typeface="Rajdhani"/>
                <a:cs typeface="Rajdhani"/>
                <a:sym typeface="Rajdhani"/>
              </a:defRPr>
            </a:lvl2pPr>
            <a:lvl3pPr lvl="2" algn="ctr" rtl="0">
              <a:lnSpc>
                <a:spcPct val="100000"/>
              </a:lnSpc>
              <a:spcBef>
                <a:spcPts val="0"/>
              </a:spcBef>
              <a:spcAft>
                <a:spcPts val="0"/>
              </a:spcAft>
              <a:buSzPts val="1400"/>
              <a:buFont typeface="Rajdhani"/>
              <a:buNone/>
              <a:defRPr sz="1400" b="1">
                <a:latin typeface="Rajdhani"/>
                <a:ea typeface="Rajdhani"/>
                <a:cs typeface="Rajdhani"/>
                <a:sym typeface="Rajdhani"/>
              </a:defRPr>
            </a:lvl3pPr>
            <a:lvl4pPr lvl="3" algn="ctr" rtl="0">
              <a:lnSpc>
                <a:spcPct val="100000"/>
              </a:lnSpc>
              <a:spcBef>
                <a:spcPts val="0"/>
              </a:spcBef>
              <a:spcAft>
                <a:spcPts val="0"/>
              </a:spcAft>
              <a:buSzPts val="1400"/>
              <a:buFont typeface="Rajdhani"/>
              <a:buNone/>
              <a:defRPr sz="1400" b="1">
                <a:latin typeface="Rajdhani"/>
                <a:ea typeface="Rajdhani"/>
                <a:cs typeface="Rajdhani"/>
                <a:sym typeface="Rajdhani"/>
              </a:defRPr>
            </a:lvl4pPr>
            <a:lvl5pPr lvl="4" algn="ctr" rtl="0">
              <a:lnSpc>
                <a:spcPct val="100000"/>
              </a:lnSpc>
              <a:spcBef>
                <a:spcPts val="0"/>
              </a:spcBef>
              <a:spcAft>
                <a:spcPts val="0"/>
              </a:spcAft>
              <a:buSzPts val="1400"/>
              <a:buFont typeface="Rajdhani"/>
              <a:buNone/>
              <a:defRPr sz="1400" b="1">
                <a:latin typeface="Rajdhani"/>
                <a:ea typeface="Rajdhani"/>
                <a:cs typeface="Rajdhani"/>
                <a:sym typeface="Rajdhani"/>
              </a:defRPr>
            </a:lvl5pPr>
            <a:lvl6pPr lvl="5" algn="ctr" rtl="0">
              <a:lnSpc>
                <a:spcPct val="100000"/>
              </a:lnSpc>
              <a:spcBef>
                <a:spcPts val="0"/>
              </a:spcBef>
              <a:spcAft>
                <a:spcPts val="0"/>
              </a:spcAft>
              <a:buSzPts val="1400"/>
              <a:buFont typeface="Rajdhani"/>
              <a:buNone/>
              <a:defRPr sz="1400" b="1">
                <a:latin typeface="Rajdhani"/>
                <a:ea typeface="Rajdhani"/>
                <a:cs typeface="Rajdhani"/>
                <a:sym typeface="Rajdhani"/>
              </a:defRPr>
            </a:lvl6pPr>
            <a:lvl7pPr lvl="6" algn="ctr" rtl="0">
              <a:lnSpc>
                <a:spcPct val="100000"/>
              </a:lnSpc>
              <a:spcBef>
                <a:spcPts val="0"/>
              </a:spcBef>
              <a:spcAft>
                <a:spcPts val="0"/>
              </a:spcAft>
              <a:buSzPts val="1400"/>
              <a:buFont typeface="Rajdhani"/>
              <a:buNone/>
              <a:defRPr sz="1400" b="1">
                <a:latin typeface="Rajdhani"/>
                <a:ea typeface="Rajdhani"/>
                <a:cs typeface="Rajdhani"/>
                <a:sym typeface="Rajdhani"/>
              </a:defRPr>
            </a:lvl7pPr>
            <a:lvl8pPr lvl="7" algn="ctr" rtl="0">
              <a:lnSpc>
                <a:spcPct val="100000"/>
              </a:lnSpc>
              <a:spcBef>
                <a:spcPts val="0"/>
              </a:spcBef>
              <a:spcAft>
                <a:spcPts val="0"/>
              </a:spcAft>
              <a:buSzPts val="1400"/>
              <a:buFont typeface="Rajdhani"/>
              <a:buNone/>
              <a:defRPr sz="1400" b="1">
                <a:latin typeface="Rajdhani"/>
                <a:ea typeface="Rajdhani"/>
                <a:cs typeface="Rajdhani"/>
                <a:sym typeface="Rajdhani"/>
              </a:defRPr>
            </a:lvl8pPr>
            <a:lvl9pPr lvl="8" algn="ctr" rtl="0">
              <a:lnSpc>
                <a:spcPct val="100000"/>
              </a:lnSpc>
              <a:spcBef>
                <a:spcPts val="0"/>
              </a:spcBef>
              <a:spcAft>
                <a:spcPts val="0"/>
              </a:spcAft>
              <a:buSzPts val="1400"/>
              <a:buFont typeface="Rajdhani"/>
              <a:buNone/>
              <a:defRPr sz="1400" b="1">
                <a:latin typeface="Rajdhani"/>
                <a:ea typeface="Rajdhani"/>
                <a:cs typeface="Rajdhani"/>
                <a:sym typeface="Rajdhani"/>
              </a:defRPr>
            </a:lvl9pPr>
          </a:lstStyle>
          <a:p>
            <a:endParaRPr/>
          </a:p>
        </p:txBody>
      </p:sp>
      <p:sp>
        <p:nvSpPr>
          <p:cNvPr id="24" name="Google Shape;24;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Fira Sans Condensed"/>
              <a:buNone/>
              <a:defRPr sz="1400">
                <a:latin typeface="Fira Sans Condensed"/>
                <a:ea typeface="Fira Sans Condensed"/>
                <a:cs typeface="Fira Sans Condensed"/>
                <a:sym typeface="Fira Sans Condensed"/>
              </a:defRPr>
            </a:lvl1pPr>
            <a:lvl2pPr lvl="1"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2pPr>
            <a:lvl3pPr lvl="2"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3pPr>
            <a:lvl4pPr lvl="3"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4pPr>
            <a:lvl5pPr lvl="4"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5pPr>
            <a:lvl6pPr lvl="5"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6pPr>
            <a:lvl7pPr lvl="6"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7pPr>
            <a:lvl8pPr lvl="7"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8pPr>
            <a:lvl9pPr lvl="8" algn="ctr" rtl="0">
              <a:lnSpc>
                <a:spcPct val="100000"/>
              </a:lnSpc>
              <a:spcBef>
                <a:spcPts val="0"/>
              </a:spcBef>
              <a:spcAft>
                <a:spcPts val="0"/>
              </a:spcAft>
              <a:buSzPts val="1100"/>
              <a:buFont typeface="Fira Sans Condensed"/>
              <a:buNone/>
              <a:defRPr sz="1100">
                <a:latin typeface="Fira Sans Condensed"/>
                <a:ea typeface="Fira Sans Condensed"/>
                <a:cs typeface="Fira Sans Condensed"/>
                <a:sym typeface="Fira Sans Condensed"/>
              </a:defRPr>
            </a:lvl9pPr>
          </a:lstStyle>
          <a:p>
            <a:endParaRPr/>
          </a:p>
        </p:txBody>
      </p:sp>
      <p:sp>
        <p:nvSpPr>
          <p:cNvPr id="25" name="Google Shape;25;p5"/>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28" name="Google Shape;28;p6"/>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29"/>
        <p:cNvGrpSpPr/>
        <p:nvPr/>
      </p:nvGrpSpPr>
      <p:grpSpPr>
        <a:xfrm>
          <a:off x="0" y="0"/>
          <a:ext cx="0" cy="0"/>
          <a:chOff x="0" y="0"/>
          <a:chExt cx="0" cy="0"/>
        </a:xfrm>
      </p:grpSpPr>
      <p:pic>
        <p:nvPicPr>
          <p:cNvPr id="30" name="Google Shape;30;p7"/>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31" name="Google Shape;31;p7"/>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Font typeface="Fira Sans Condensed"/>
              <a:buNone/>
              <a:defRPr sz="1400">
                <a:latin typeface="Fira Sans Condensed"/>
                <a:ea typeface="Fira Sans Condensed"/>
                <a:cs typeface="Fira Sans Condensed"/>
                <a:sym typeface="Fira Sans Condensed"/>
              </a:defRPr>
            </a:lvl1pPr>
            <a:lvl2pPr lvl="1"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2pPr>
            <a:lvl3pPr lvl="2"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3pPr>
            <a:lvl4pPr lvl="3"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4pPr>
            <a:lvl5pPr lvl="4"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5pPr>
            <a:lvl6pPr lvl="5"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6pPr>
            <a:lvl7pPr lvl="6"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7pPr>
            <a:lvl8pPr lvl="7"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8pPr>
            <a:lvl9pPr lvl="8" algn="ctr" rtl="0">
              <a:lnSpc>
                <a:spcPct val="100000"/>
              </a:lnSpc>
              <a:spcBef>
                <a:spcPts val="0"/>
              </a:spcBef>
              <a:spcAft>
                <a:spcPts val="0"/>
              </a:spcAft>
              <a:buSzPts val="2800"/>
              <a:buFont typeface="Fira Sans Condensed"/>
              <a:buNone/>
              <a:defRPr sz="2800">
                <a:latin typeface="Fira Sans Condensed"/>
                <a:ea typeface="Fira Sans Condensed"/>
                <a:cs typeface="Fira Sans Condensed"/>
                <a:sym typeface="Fira Sans Condensed"/>
              </a:defRPr>
            </a:lvl9pPr>
          </a:lstStyle>
          <a:p>
            <a:endParaRPr/>
          </a:p>
        </p:txBody>
      </p:sp>
      <p:sp>
        <p:nvSpPr>
          <p:cNvPr id="32" name="Google Shape;32;p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33"/>
        <p:cNvGrpSpPr/>
        <p:nvPr/>
      </p:nvGrpSpPr>
      <p:grpSpPr>
        <a:xfrm>
          <a:off x="0" y="0"/>
          <a:ext cx="0" cy="0"/>
          <a:chOff x="0" y="0"/>
          <a:chExt cx="0" cy="0"/>
        </a:xfrm>
      </p:grpSpPr>
      <p:pic>
        <p:nvPicPr>
          <p:cNvPr id="34" name="Google Shape;34;p8"/>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35" name="Google Shape;35;p8"/>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36"/>
        <p:cNvGrpSpPr/>
        <p:nvPr/>
      </p:nvGrpSpPr>
      <p:grpSpPr>
        <a:xfrm>
          <a:off x="0" y="0"/>
          <a:ext cx="0" cy="0"/>
          <a:chOff x="0" y="0"/>
          <a:chExt cx="0" cy="0"/>
        </a:xfrm>
      </p:grpSpPr>
      <p:pic>
        <p:nvPicPr>
          <p:cNvPr id="37" name="Google Shape;37;p9"/>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38" name="Google Shape;38;p9"/>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41"/>
        <p:cNvGrpSpPr/>
        <p:nvPr/>
      </p:nvGrpSpPr>
      <p:grpSpPr>
        <a:xfrm>
          <a:off x="0" y="0"/>
          <a:ext cx="0" cy="0"/>
          <a:chOff x="0" y="0"/>
          <a:chExt cx="0" cy="0"/>
        </a:xfrm>
      </p:grpSpPr>
      <p:pic>
        <p:nvPicPr>
          <p:cNvPr id="42" name="Google Shape;42;p10"/>
          <p:cNvPicPr preferRelativeResize="0"/>
          <p:nvPr/>
        </p:nvPicPr>
        <p:blipFill rotWithShape="1">
          <a:blip r:embed="rId2">
            <a:alphaModFix/>
          </a:blip>
          <a:srcRect/>
          <a:stretch/>
        </p:blipFill>
        <p:spPr>
          <a:xfrm>
            <a:off x="0" y="1339"/>
            <a:ext cx="9143998" cy="5140822"/>
          </a:xfrm>
          <a:prstGeom prst="rect">
            <a:avLst/>
          </a:prstGeom>
          <a:noFill/>
          <a:ln>
            <a:noFill/>
          </a:ln>
        </p:spPr>
      </p:pic>
      <p:sp>
        <p:nvSpPr>
          <p:cNvPr id="43" name="Google Shape;43;p10"/>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5.jp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3.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00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2880">
          <p15:clr>
            <a:srgbClr val="EA4335"/>
          </p15:clr>
        </p15:guide>
        <p15:guide id="3" pos="5311">
          <p15:clr>
            <a:srgbClr val="EA4335"/>
          </p15:clr>
        </p15:guide>
        <p15:guide id="4" orient="horz" pos="340">
          <p15:clr>
            <a:srgbClr val="EA4335"/>
          </p15:clr>
        </p15:guide>
        <p15:guide id="5" orient="horz" pos="2903">
          <p15:clr>
            <a:srgbClr val="EA4335"/>
          </p15:clr>
        </p15:guide>
        <p15:guide id="6" orient="horz" pos="162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1" name="Google Shape;51;p1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1514607"/>
            <a:ext cx="9144000" cy="3079456"/>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4594860"/>
            <a:ext cx="9144000" cy="557213"/>
          </a:xfrm>
          <a:prstGeom prst="rect">
            <a:avLst/>
          </a:prstGeom>
        </p:spPr>
      </p:pic>
      <p:sp>
        <p:nvSpPr>
          <p:cNvPr id="2" name="Title Placeholder 1"/>
          <p:cNvSpPr>
            <a:spLocks noGrp="1"/>
          </p:cNvSpPr>
          <p:nvPr>
            <p:ph type="title"/>
          </p:nvPr>
        </p:nvSpPr>
        <p:spPr>
          <a:xfrm>
            <a:off x="1088685" y="603390"/>
            <a:ext cx="7202456" cy="78692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88685" y="1511799"/>
            <a:ext cx="7202456" cy="25879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65604" y="247778"/>
            <a:ext cx="2625536" cy="231901"/>
          </a:xfrm>
          <a:prstGeom prst="rect">
            <a:avLst/>
          </a:prstGeom>
        </p:spPr>
        <p:txBody>
          <a:bodyPr vert="horz" lIns="91440" tIns="45720" rIns="91440" bIns="45720" rtlCol="0" anchor="ctr"/>
          <a:lstStyle>
            <a:lvl1pPr algn="r">
              <a:defRPr sz="750">
                <a:solidFill>
                  <a:schemeClr val="tx1">
                    <a:tint val="75000"/>
                  </a:schemeClr>
                </a:solidFill>
              </a:defRPr>
            </a:lvl1pPr>
          </a:lstStyle>
          <a:p>
            <a:fld id="{48A87A34-81AB-432B-8DAE-1953F412C126}" type="datetimeFigureOut">
              <a:rPr lang="en-US" dirty="0"/>
              <a:pPr/>
              <a:t>29-May-23</a:t>
            </a:fld>
            <a:endParaRPr lang="en-US" dirty="0"/>
          </a:p>
        </p:txBody>
      </p:sp>
      <p:sp>
        <p:nvSpPr>
          <p:cNvPr id="5" name="Footer Placeholder 4"/>
          <p:cNvSpPr>
            <a:spLocks noGrp="1"/>
          </p:cNvSpPr>
          <p:nvPr>
            <p:ph type="ftr" sz="quarter" idx="3"/>
          </p:nvPr>
        </p:nvSpPr>
        <p:spPr>
          <a:xfrm>
            <a:off x="1088684" y="246981"/>
            <a:ext cx="4454127" cy="231901"/>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60046" y="599230"/>
            <a:ext cx="608264" cy="377684"/>
          </a:xfrm>
          <a:prstGeom prst="rect">
            <a:avLst/>
          </a:prstGeom>
        </p:spPr>
        <p:txBody>
          <a:bodyPr vert="horz" lIns="91440" tIns="45720" rIns="91440" bIns="45720" rtlCol="0" anchor="t"/>
          <a:lstStyle>
            <a:lvl1pPr algn="r">
              <a:defRPr sz="21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4596310"/>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6637230"/>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sldNum="0" hdr="0" ftr="0" dt="0"/>
  <p:txStyles>
    <p:titleStyle>
      <a:lvl1pPr algn="l" defTabSz="68580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5.png"/><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hyperlink" Target="https://chat.openai.com/" TargetMode="External"/><Relationship Id="rId2" Type="http://schemas.openxmlformats.org/officeDocument/2006/relationships/notesSlide" Target="../notesSlides/notesSlide25.xml"/><Relationship Id="rId1" Type="http://schemas.openxmlformats.org/officeDocument/2006/relationships/slideLayout" Target="../slideLayouts/slideLayout13.xml"/><Relationship Id="rId6" Type="http://schemas.openxmlformats.org/officeDocument/2006/relationships/hyperlink" Target="https://www.youtube.com/" TargetMode="External"/><Relationship Id="rId5" Type="http://schemas.openxmlformats.org/officeDocument/2006/relationships/hyperlink" Target="https://ieeexplore.ieee.org/" TargetMode="External"/><Relationship Id="rId4" Type="http://schemas.openxmlformats.org/officeDocument/2006/relationships/hyperlink" Target="https://www.researchgate.n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
        <p:cNvGrpSpPr/>
        <p:nvPr/>
      </p:nvGrpSpPr>
      <p:grpSpPr>
        <a:xfrm>
          <a:off x="0" y="0"/>
          <a:ext cx="0" cy="0"/>
          <a:chOff x="0" y="0"/>
          <a:chExt cx="0" cy="0"/>
        </a:xfrm>
      </p:grpSpPr>
      <p:pic>
        <p:nvPicPr>
          <p:cNvPr id="59" name="Google Shape;59;p15"/>
          <p:cNvPicPr preferRelativeResize="0"/>
          <p:nvPr/>
        </p:nvPicPr>
        <p:blipFill rotWithShape="1">
          <a:blip r:embed="rId4">
            <a:alphaModFix/>
          </a:blip>
          <a:srcRect l="25302" r="25297"/>
          <a:stretch/>
        </p:blipFill>
        <p:spPr>
          <a:xfrm>
            <a:off x="767950" y="978400"/>
            <a:ext cx="3049450" cy="3472324"/>
          </a:xfrm>
          <a:prstGeom prst="rect">
            <a:avLst/>
          </a:prstGeom>
          <a:noFill/>
          <a:ln>
            <a:noFill/>
          </a:ln>
        </p:spPr>
      </p:pic>
      <p:sp>
        <p:nvSpPr>
          <p:cNvPr id="4" name="TextBox 3">
            <a:extLst>
              <a:ext uri="{FF2B5EF4-FFF2-40B4-BE49-F238E27FC236}">
                <a16:creationId xmlns:a16="http://schemas.microsoft.com/office/drawing/2014/main" id="{8654C8CE-68CB-EDDE-D26C-EA99984C233F}"/>
              </a:ext>
            </a:extLst>
          </p:cNvPr>
          <p:cNvSpPr txBox="1"/>
          <p:nvPr/>
        </p:nvSpPr>
        <p:spPr>
          <a:xfrm>
            <a:off x="2933899" y="2753297"/>
            <a:ext cx="6368939" cy="646331"/>
          </a:xfrm>
          <a:prstGeom prst="rect">
            <a:avLst/>
          </a:prstGeom>
          <a:noFill/>
        </p:spPr>
        <p:txBody>
          <a:bodyPr wrap="square" rtlCol="0">
            <a:spAutoFit/>
          </a:bodyPr>
          <a:lstStyle/>
          <a:p>
            <a:r>
              <a:rPr lang="en-US" sz="3600" b="1">
                <a:solidFill>
                  <a:schemeClr val="tx2"/>
                </a:solidFill>
                <a:latin typeface="Maven Pro" panose="020B0604020202020204" charset="0"/>
              </a:rPr>
              <a:t>BÁO CÁO ĐỀ TÀI TÌM HIỂU</a:t>
            </a:r>
          </a:p>
        </p:txBody>
      </p:sp>
      <p:sp>
        <p:nvSpPr>
          <p:cNvPr id="7" name="TextBox 6">
            <a:extLst>
              <a:ext uri="{FF2B5EF4-FFF2-40B4-BE49-F238E27FC236}">
                <a16:creationId xmlns:a16="http://schemas.microsoft.com/office/drawing/2014/main" id="{6CD731B3-E54D-BF5A-75FE-DA88B6E07D0C}"/>
              </a:ext>
            </a:extLst>
          </p:cNvPr>
          <p:cNvSpPr txBox="1"/>
          <p:nvPr/>
        </p:nvSpPr>
        <p:spPr>
          <a:xfrm>
            <a:off x="3745269" y="3610378"/>
            <a:ext cx="5052812" cy="738664"/>
          </a:xfrm>
          <a:prstGeom prst="rect">
            <a:avLst/>
          </a:prstGeom>
          <a:noFill/>
        </p:spPr>
        <p:txBody>
          <a:bodyPr wrap="square" rtlCol="0">
            <a:spAutoFit/>
          </a:bodyPr>
          <a:lstStyle/>
          <a:p>
            <a:r>
              <a:rPr lang="en-US" b="1">
                <a:solidFill>
                  <a:schemeClr val="tx2"/>
                </a:solidFill>
                <a:latin typeface="Maven Pro" panose="020B0604020202020204" charset="0"/>
              </a:rPr>
              <a:t>Học phần: Hệ tư vấn thông tin</a:t>
            </a:r>
          </a:p>
          <a:p>
            <a:endParaRPr lang="en-US" b="1">
              <a:solidFill>
                <a:schemeClr val="tx2"/>
              </a:solidFill>
              <a:latin typeface="Maven Pro" panose="020B0604020202020204" charset="0"/>
            </a:endParaRPr>
          </a:p>
          <a:p>
            <a:r>
              <a:rPr lang="en-US" b="1">
                <a:solidFill>
                  <a:schemeClr val="tx2"/>
                </a:solidFill>
                <a:latin typeface="Maven Pro" panose="020B0604020202020204" charset="0"/>
              </a:rPr>
              <a:t>Giảng viên hướng dẫn: </a:t>
            </a:r>
            <a:r>
              <a:rPr lang="en-US" b="1" i="1">
                <a:solidFill>
                  <a:schemeClr val="tx2"/>
                </a:solidFill>
                <a:latin typeface="Maven Pro" panose="020B0604020202020204" charset="0"/>
              </a:rPr>
              <a:t>Th.S Trần Thanh Nhã</a:t>
            </a:r>
          </a:p>
        </p:txBody>
      </p:sp>
      <p:pic>
        <p:nvPicPr>
          <p:cNvPr id="8" name="Picture 7" descr="Text&#10;&#10;Description automatically generated">
            <a:extLst>
              <a:ext uri="{FF2B5EF4-FFF2-40B4-BE49-F238E27FC236}">
                <a16:creationId xmlns:a16="http://schemas.microsoft.com/office/drawing/2014/main" id="{FBC69CBE-E47E-0CA9-0C1B-1A81B5A52C30}"/>
              </a:ext>
            </a:extLst>
          </p:cNvPr>
          <p:cNvPicPr>
            <a:picLocks noChangeAspect="1"/>
          </p:cNvPicPr>
          <p:nvPr/>
        </p:nvPicPr>
        <p:blipFill>
          <a:blip r:embed="rId5"/>
          <a:stretch>
            <a:fillRect/>
          </a:stretch>
        </p:blipFill>
        <p:spPr>
          <a:xfrm>
            <a:off x="394281" y="204733"/>
            <a:ext cx="3490845" cy="7736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1"/>
          <p:cNvSpPr txBox="1">
            <a:spLocks noGrp="1"/>
          </p:cNvSpPr>
          <p:nvPr>
            <p:ph type="title"/>
          </p:nvPr>
        </p:nvSpPr>
        <p:spPr>
          <a:xfrm>
            <a:off x="743833" y="23200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CÁC YẾU TỐ QUAN TRỌNG</a:t>
            </a:r>
            <a:endParaRPr/>
          </a:p>
        </p:txBody>
      </p:sp>
      <p:grpSp>
        <p:nvGrpSpPr>
          <p:cNvPr id="212" name="Google Shape;212;p21"/>
          <p:cNvGrpSpPr/>
          <p:nvPr/>
        </p:nvGrpSpPr>
        <p:grpSpPr>
          <a:xfrm>
            <a:off x="743833" y="2146036"/>
            <a:ext cx="2048400" cy="802808"/>
            <a:chOff x="808228" y="2146036"/>
            <a:chExt cx="2048400" cy="802808"/>
          </a:xfrm>
        </p:grpSpPr>
        <p:sp>
          <p:nvSpPr>
            <p:cNvPr id="213" name="Google Shape;213;p21"/>
            <p:cNvSpPr txBox="1"/>
            <p:nvPr/>
          </p:nvSpPr>
          <p:spPr>
            <a:xfrm flipH="1">
              <a:off x="808228" y="2146036"/>
              <a:ext cx="2048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Phân tích ngữ nghĩa</a:t>
              </a:r>
              <a:endParaRPr sz="2400" b="1">
                <a:solidFill>
                  <a:schemeClr val="lt2"/>
                </a:solidFill>
                <a:latin typeface="Rajdhani"/>
                <a:ea typeface="Rajdhani"/>
                <a:cs typeface="Rajdhani"/>
                <a:sym typeface="Rajdhani"/>
              </a:endParaRPr>
            </a:p>
          </p:txBody>
        </p:sp>
        <p:sp>
          <p:nvSpPr>
            <p:cNvPr id="214" name="Google Shape;214;p21"/>
            <p:cNvSpPr txBox="1"/>
            <p:nvPr/>
          </p:nvSpPr>
          <p:spPr>
            <a:xfrm flipH="1">
              <a:off x="808228" y="2400144"/>
              <a:ext cx="20484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P</a:t>
              </a:r>
              <a:r>
                <a:rPr lang="vi-VN">
                  <a:solidFill>
                    <a:schemeClr val="lt2"/>
                  </a:solidFill>
                  <a:latin typeface="Fira Sans Condensed"/>
                  <a:ea typeface="Fira Sans Condensed"/>
                  <a:cs typeface="Fira Sans Condensed"/>
                  <a:sym typeface="Fira Sans Condensed"/>
                </a:rPr>
                <a:t>hân tích ngữ nghĩa của </a:t>
              </a:r>
              <a:r>
                <a:rPr lang="en-US">
                  <a:solidFill>
                    <a:schemeClr val="lt2"/>
                  </a:solidFill>
                  <a:latin typeface="Fira Sans Condensed"/>
                  <a:ea typeface="Fira Sans Condensed"/>
                  <a:cs typeface="Fira Sans Condensed"/>
                  <a:sym typeface="Fira Sans Condensed"/>
                </a:rPr>
                <a:t>câu từ</a:t>
              </a:r>
              <a:endParaRPr>
                <a:solidFill>
                  <a:schemeClr val="lt2"/>
                </a:solidFill>
                <a:latin typeface="Fira Sans Condensed"/>
                <a:ea typeface="Fira Sans Condensed"/>
                <a:cs typeface="Fira Sans Condensed"/>
                <a:sym typeface="Fira Sans Condensed"/>
              </a:endParaRPr>
            </a:p>
          </p:txBody>
        </p:sp>
      </p:grpSp>
      <p:sp>
        <p:nvSpPr>
          <p:cNvPr id="216" name="Google Shape;216;p21"/>
          <p:cNvSpPr/>
          <p:nvPr/>
        </p:nvSpPr>
        <p:spPr>
          <a:xfrm>
            <a:off x="1704583" y="1686250"/>
            <a:ext cx="126900" cy="126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 name="Google Shape;217;p21"/>
          <p:cNvGrpSpPr/>
          <p:nvPr/>
        </p:nvGrpSpPr>
        <p:grpSpPr>
          <a:xfrm>
            <a:off x="3577445" y="2089490"/>
            <a:ext cx="2048400" cy="809863"/>
            <a:chOff x="2953103" y="2138981"/>
            <a:chExt cx="2048400" cy="809863"/>
          </a:xfrm>
        </p:grpSpPr>
        <p:sp>
          <p:nvSpPr>
            <p:cNvPr id="218" name="Google Shape;218;p21"/>
            <p:cNvSpPr txBox="1"/>
            <p:nvPr/>
          </p:nvSpPr>
          <p:spPr>
            <a:xfrm flipH="1">
              <a:off x="2953103" y="2138981"/>
              <a:ext cx="2048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Trích xuất tri thức</a:t>
              </a:r>
              <a:endParaRPr sz="2400" b="1">
                <a:solidFill>
                  <a:schemeClr val="lt2"/>
                </a:solidFill>
                <a:latin typeface="Rajdhani"/>
                <a:ea typeface="Rajdhani"/>
                <a:cs typeface="Rajdhani"/>
                <a:sym typeface="Rajdhani"/>
              </a:endParaRPr>
            </a:p>
          </p:txBody>
        </p:sp>
        <p:sp>
          <p:nvSpPr>
            <p:cNvPr id="219" name="Google Shape;219;p21"/>
            <p:cNvSpPr txBox="1"/>
            <p:nvPr/>
          </p:nvSpPr>
          <p:spPr>
            <a:xfrm flipH="1">
              <a:off x="2953103" y="2400144"/>
              <a:ext cx="20484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Trích xuất tri thức từ nguồn dữ liệu khác nhau </a:t>
              </a:r>
            </a:p>
          </p:txBody>
        </p:sp>
      </p:grpSp>
      <p:sp>
        <p:nvSpPr>
          <p:cNvPr id="221" name="Google Shape;221;p21"/>
          <p:cNvSpPr/>
          <p:nvPr/>
        </p:nvSpPr>
        <p:spPr>
          <a:xfrm>
            <a:off x="4538195" y="1636759"/>
            <a:ext cx="126900" cy="126900"/>
          </a:xfrm>
          <a:prstGeom prst="ellipse">
            <a:avLst/>
          </a:prstGeom>
          <a:solidFill>
            <a:schemeClr val="dk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21"/>
          <p:cNvGrpSpPr/>
          <p:nvPr/>
        </p:nvGrpSpPr>
        <p:grpSpPr>
          <a:xfrm>
            <a:off x="743833" y="3902520"/>
            <a:ext cx="2048400" cy="802808"/>
            <a:chOff x="808228" y="3640650"/>
            <a:chExt cx="2048400" cy="802808"/>
          </a:xfrm>
        </p:grpSpPr>
        <p:sp>
          <p:nvSpPr>
            <p:cNvPr id="223" name="Google Shape;223;p21"/>
            <p:cNvSpPr txBox="1"/>
            <p:nvPr/>
          </p:nvSpPr>
          <p:spPr>
            <a:xfrm flipH="1">
              <a:off x="808228" y="3640650"/>
              <a:ext cx="2048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Xây dựng mô hình</a:t>
              </a:r>
              <a:endParaRPr sz="2400" b="1">
                <a:solidFill>
                  <a:schemeClr val="lt2"/>
                </a:solidFill>
                <a:latin typeface="Rajdhani"/>
                <a:ea typeface="Rajdhani"/>
                <a:cs typeface="Rajdhani"/>
                <a:sym typeface="Rajdhani"/>
              </a:endParaRPr>
            </a:p>
          </p:txBody>
        </p:sp>
        <p:sp>
          <p:nvSpPr>
            <p:cNvPr id="224" name="Google Shape;224;p21"/>
            <p:cNvSpPr txBox="1"/>
            <p:nvPr/>
          </p:nvSpPr>
          <p:spPr>
            <a:xfrm flipH="1">
              <a:off x="808228" y="3894758"/>
              <a:ext cx="20484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Xây dựng mô hình ngữ nghĩa để biểu diễn tri thức và thông tin </a:t>
              </a:r>
              <a:endParaRPr>
                <a:solidFill>
                  <a:schemeClr val="lt2"/>
                </a:solidFill>
                <a:latin typeface="Fira Sans Condensed"/>
                <a:ea typeface="Fira Sans Condensed"/>
                <a:cs typeface="Fira Sans Condensed"/>
                <a:sym typeface="Fira Sans Condensed"/>
              </a:endParaRPr>
            </a:p>
          </p:txBody>
        </p:sp>
      </p:grpSp>
      <p:sp>
        <p:nvSpPr>
          <p:cNvPr id="226" name="Google Shape;226;p21"/>
          <p:cNvSpPr/>
          <p:nvPr/>
        </p:nvSpPr>
        <p:spPr>
          <a:xfrm>
            <a:off x="1704583" y="3435526"/>
            <a:ext cx="126900" cy="126900"/>
          </a:xfrm>
          <a:prstGeom prst="ellipse">
            <a:avLst/>
          </a:prstGeom>
          <a:solidFill>
            <a:schemeClr val="l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 name="Google Shape;227;p21"/>
          <p:cNvGrpSpPr/>
          <p:nvPr/>
        </p:nvGrpSpPr>
        <p:grpSpPr>
          <a:xfrm>
            <a:off x="3578000" y="3990974"/>
            <a:ext cx="2048400" cy="802808"/>
            <a:chOff x="2953103" y="3640650"/>
            <a:chExt cx="2048400" cy="802808"/>
          </a:xfrm>
        </p:grpSpPr>
        <p:sp>
          <p:nvSpPr>
            <p:cNvPr id="228" name="Google Shape;228;p21"/>
            <p:cNvSpPr txBox="1"/>
            <p:nvPr/>
          </p:nvSpPr>
          <p:spPr>
            <a:xfrm flipH="1">
              <a:off x="2953103" y="3640650"/>
              <a:ext cx="2048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Đo độ tương đồng</a:t>
              </a:r>
              <a:endParaRPr sz="2400" b="1">
                <a:solidFill>
                  <a:schemeClr val="lt2"/>
                </a:solidFill>
                <a:latin typeface="Rajdhani"/>
                <a:ea typeface="Rajdhani"/>
                <a:cs typeface="Rajdhani"/>
                <a:sym typeface="Rajdhani"/>
              </a:endParaRPr>
            </a:p>
          </p:txBody>
        </p:sp>
        <p:sp>
          <p:nvSpPr>
            <p:cNvPr id="229" name="Google Shape;229;p21"/>
            <p:cNvSpPr txBox="1"/>
            <p:nvPr/>
          </p:nvSpPr>
          <p:spPr>
            <a:xfrm flipH="1">
              <a:off x="2953103" y="3894758"/>
              <a:ext cx="20484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a:solidFill>
                    <a:schemeClr val="lt2"/>
                  </a:solidFill>
                  <a:latin typeface="Fira Sans Condensed"/>
                  <a:ea typeface="Fira Sans Condensed"/>
                  <a:cs typeface="Fira Sans Condensed"/>
                  <a:sym typeface="Fira Sans Condensed"/>
                </a:rPr>
                <a:t>Cần có các phương pháp đo lường độ tương </a:t>
              </a:r>
              <a:r>
                <a:rPr lang="en-US">
                  <a:solidFill>
                    <a:schemeClr val="lt2"/>
                  </a:solidFill>
                  <a:latin typeface="Fira Sans Condensed"/>
                  <a:ea typeface="Fira Sans Condensed"/>
                  <a:cs typeface="Fira Sans Condensed"/>
                  <a:sym typeface="Fira Sans Condensed"/>
                </a:rPr>
                <a:t>đồng</a:t>
              </a:r>
              <a:r>
                <a:rPr lang="vi-VN">
                  <a:solidFill>
                    <a:schemeClr val="lt2"/>
                  </a:solidFill>
                  <a:latin typeface="Fira Sans Condensed"/>
                  <a:ea typeface="Fira Sans Condensed"/>
                  <a:cs typeface="Fira Sans Condensed"/>
                  <a:sym typeface="Fira Sans Condensed"/>
                </a:rPr>
                <a:t> hiệu quả</a:t>
              </a:r>
              <a:endParaRPr>
                <a:solidFill>
                  <a:schemeClr val="lt2"/>
                </a:solidFill>
                <a:latin typeface="Fira Sans Condensed"/>
                <a:ea typeface="Fira Sans Condensed"/>
                <a:cs typeface="Fira Sans Condensed"/>
                <a:sym typeface="Fira Sans Condensed"/>
              </a:endParaRPr>
            </a:p>
          </p:txBody>
        </p:sp>
      </p:grpSp>
      <p:sp>
        <p:nvSpPr>
          <p:cNvPr id="231" name="Google Shape;231;p21"/>
          <p:cNvSpPr/>
          <p:nvPr/>
        </p:nvSpPr>
        <p:spPr>
          <a:xfrm>
            <a:off x="4538750" y="3523980"/>
            <a:ext cx="126900" cy="126900"/>
          </a:xfrm>
          <a:prstGeom prst="ellipse">
            <a:avLst/>
          </a:prstGeom>
          <a:solidFill>
            <a:schemeClr val="dk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1"/>
          <p:cNvSpPr txBox="1"/>
          <p:nvPr/>
        </p:nvSpPr>
        <p:spPr>
          <a:xfrm>
            <a:off x="2715576" y="779108"/>
            <a:ext cx="3393302"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lt2"/>
                </a:solidFill>
                <a:latin typeface="Rajdhani"/>
                <a:ea typeface="Rajdhani"/>
                <a:cs typeface="Rajdhani"/>
                <a:sym typeface="Rajdhani"/>
              </a:rPr>
              <a:t>CỦA SEMANTICS-BASED</a:t>
            </a:r>
            <a:endParaRPr sz="1800" b="1">
              <a:solidFill>
                <a:schemeClr val="lt2"/>
              </a:solidFill>
              <a:latin typeface="Rajdhani"/>
              <a:ea typeface="Rajdhani"/>
              <a:cs typeface="Rajdhani"/>
              <a:sym typeface="Rajdhani"/>
            </a:endParaRPr>
          </a:p>
        </p:txBody>
      </p:sp>
      <p:grpSp>
        <p:nvGrpSpPr>
          <p:cNvPr id="2" name="Google Shape;217;p21">
            <a:extLst>
              <a:ext uri="{FF2B5EF4-FFF2-40B4-BE49-F238E27FC236}">
                <a16:creationId xmlns:a16="http://schemas.microsoft.com/office/drawing/2014/main" id="{CB6BB152-4ED1-3E17-785F-C2657D945343}"/>
              </a:ext>
            </a:extLst>
          </p:cNvPr>
          <p:cNvGrpSpPr/>
          <p:nvPr/>
        </p:nvGrpSpPr>
        <p:grpSpPr>
          <a:xfrm>
            <a:off x="6415217" y="2089490"/>
            <a:ext cx="2048400" cy="809863"/>
            <a:chOff x="2953103" y="2138981"/>
            <a:chExt cx="2048400" cy="809863"/>
          </a:xfrm>
        </p:grpSpPr>
        <p:sp>
          <p:nvSpPr>
            <p:cNvPr id="3" name="Google Shape;218;p21">
              <a:extLst>
                <a:ext uri="{FF2B5EF4-FFF2-40B4-BE49-F238E27FC236}">
                  <a16:creationId xmlns:a16="http://schemas.microsoft.com/office/drawing/2014/main" id="{F7098158-6DA6-16B2-EA17-1D0612D40839}"/>
                </a:ext>
              </a:extLst>
            </p:cNvPr>
            <p:cNvSpPr txBox="1"/>
            <p:nvPr/>
          </p:nvSpPr>
          <p:spPr>
            <a:xfrm flipH="1">
              <a:off x="2953103" y="2138981"/>
              <a:ext cx="2048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Định nghĩa và biểu diễn</a:t>
              </a:r>
              <a:endParaRPr sz="2400" b="1">
                <a:solidFill>
                  <a:schemeClr val="lt2"/>
                </a:solidFill>
                <a:latin typeface="Rajdhani"/>
                <a:ea typeface="Rajdhani"/>
                <a:cs typeface="Rajdhani"/>
                <a:sym typeface="Rajdhani"/>
              </a:endParaRPr>
            </a:p>
          </p:txBody>
        </p:sp>
        <p:sp>
          <p:nvSpPr>
            <p:cNvPr id="4" name="Google Shape;219;p21">
              <a:extLst>
                <a:ext uri="{FF2B5EF4-FFF2-40B4-BE49-F238E27FC236}">
                  <a16:creationId xmlns:a16="http://schemas.microsoft.com/office/drawing/2014/main" id="{81317A3A-9CAF-4B59-BF57-F7B5BDCAD0D0}"/>
                </a:ext>
              </a:extLst>
            </p:cNvPr>
            <p:cNvSpPr txBox="1"/>
            <p:nvPr/>
          </p:nvSpPr>
          <p:spPr>
            <a:xfrm flipH="1">
              <a:off x="2953103" y="2400144"/>
              <a:ext cx="20484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Đòi hỏi sự hiểu biết về khái niệm và cách thức biểu diễn ngữ nghĩa</a:t>
              </a:r>
              <a:endParaRPr>
                <a:solidFill>
                  <a:schemeClr val="lt2"/>
                </a:solidFill>
                <a:latin typeface="Fira Sans Condensed"/>
                <a:ea typeface="Fira Sans Condensed"/>
                <a:cs typeface="Fira Sans Condensed"/>
                <a:sym typeface="Fira Sans Condensed"/>
              </a:endParaRPr>
            </a:p>
          </p:txBody>
        </p:sp>
      </p:grpSp>
      <p:sp>
        <p:nvSpPr>
          <p:cNvPr id="5" name="Google Shape;221;p21">
            <a:extLst>
              <a:ext uri="{FF2B5EF4-FFF2-40B4-BE49-F238E27FC236}">
                <a16:creationId xmlns:a16="http://schemas.microsoft.com/office/drawing/2014/main" id="{49A14EA1-C452-CFE6-C845-35C713E4DAB1}"/>
              </a:ext>
            </a:extLst>
          </p:cNvPr>
          <p:cNvSpPr/>
          <p:nvPr/>
        </p:nvSpPr>
        <p:spPr>
          <a:xfrm>
            <a:off x="7375967" y="3498976"/>
            <a:ext cx="126900" cy="126900"/>
          </a:xfrm>
          <a:prstGeom prst="ellipse">
            <a:avLst/>
          </a:prstGeom>
          <a:solidFill>
            <a:schemeClr val="dk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27;p21">
            <a:extLst>
              <a:ext uri="{FF2B5EF4-FFF2-40B4-BE49-F238E27FC236}">
                <a16:creationId xmlns:a16="http://schemas.microsoft.com/office/drawing/2014/main" id="{B9FECFA2-9F17-3C01-8AAB-47021EF92FBD}"/>
              </a:ext>
            </a:extLst>
          </p:cNvPr>
          <p:cNvGrpSpPr/>
          <p:nvPr/>
        </p:nvGrpSpPr>
        <p:grpSpPr>
          <a:xfrm>
            <a:off x="6415772" y="3990974"/>
            <a:ext cx="2048400" cy="802808"/>
            <a:chOff x="2953103" y="3640650"/>
            <a:chExt cx="2048400" cy="802808"/>
          </a:xfrm>
        </p:grpSpPr>
        <p:sp>
          <p:nvSpPr>
            <p:cNvPr id="7" name="Google Shape;228;p21">
              <a:extLst>
                <a:ext uri="{FF2B5EF4-FFF2-40B4-BE49-F238E27FC236}">
                  <a16:creationId xmlns:a16="http://schemas.microsoft.com/office/drawing/2014/main" id="{F51DE923-A32E-45B3-AECD-95B63E78A11D}"/>
                </a:ext>
              </a:extLst>
            </p:cNvPr>
            <p:cNvSpPr txBox="1"/>
            <p:nvPr/>
          </p:nvSpPr>
          <p:spPr>
            <a:xfrm flipH="1">
              <a:off x="2953103" y="3640650"/>
              <a:ext cx="20484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Đề xuất thông tin</a:t>
              </a:r>
              <a:endParaRPr sz="2400" b="1">
                <a:solidFill>
                  <a:schemeClr val="lt2"/>
                </a:solidFill>
                <a:latin typeface="Rajdhani"/>
                <a:ea typeface="Rajdhani"/>
                <a:cs typeface="Rajdhani"/>
                <a:sym typeface="Rajdhani"/>
              </a:endParaRPr>
            </a:p>
          </p:txBody>
        </p:sp>
        <p:sp>
          <p:nvSpPr>
            <p:cNvPr id="8" name="Google Shape;229;p21">
              <a:extLst>
                <a:ext uri="{FF2B5EF4-FFF2-40B4-BE49-F238E27FC236}">
                  <a16:creationId xmlns:a16="http://schemas.microsoft.com/office/drawing/2014/main" id="{5E960C35-E22D-8C0B-CD08-8CB510FFC327}"/>
                </a:ext>
              </a:extLst>
            </p:cNvPr>
            <p:cNvSpPr txBox="1"/>
            <p:nvPr/>
          </p:nvSpPr>
          <p:spPr>
            <a:xfrm flipH="1">
              <a:off x="2953103" y="3894758"/>
              <a:ext cx="20484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H</a:t>
              </a:r>
              <a:r>
                <a:rPr lang="vi-VN">
                  <a:solidFill>
                    <a:schemeClr val="lt2"/>
                  </a:solidFill>
                  <a:latin typeface="Fira Sans Condensed"/>
                  <a:ea typeface="Fira Sans Condensed"/>
                  <a:cs typeface="Fira Sans Condensed"/>
                  <a:sym typeface="Fira Sans Condensed"/>
                </a:rPr>
                <a:t>ệ thống đề xuất thông tin phù hợp cho người dùng</a:t>
              </a:r>
              <a:endParaRPr>
                <a:solidFill>
                  <a:schemeClr val="lt2"/>
                </a:solidFill>
                <a:latin typeface="Fira Sans Condensed"/>
                <a:ea typeface="Fira Sans Condensed"/>
                <a:cs typeface="Fira Sans Condensed"/>
                <a:sym typeface="Fira Sans Condensed"/>
              </a:endParaRPr>
            </a:p>
          </p:txBody>
        </p:sp>
      </p:grpSp>
      <p:sp>
        <p:nvSpPr>
          <p:cNvPr id="9" name="Google Shape;231;p21">
            <a:extLst>
              <a:ext uri="{FF2B5EF4-FFF2-40B4-BE49-F238E27FC236}">
                <a16:creationId xmlns:a16="http://schemas.microsoft.com/office/drawing/2014/main" id="{03237436-7C44-84EA-BAA7-CD643F93A5B0}"/>
              </a:ext>
            </a:extLst>
          </p:cNvPr>
          <p:cNvSpPr/>
          <p:nvPr/>
        </p:nvSpPr>
        <p:spPr>
          <a:xfrm>
            <a:off x="7371807" y="1625114"/>
            <a:ext cx="126900" cy="126900"/>
          </a:xfrm>
          <a:prstGeom prst="ellipse">
            <a:avLst/>
          </a:prstGeom>
          <a:solidFill>
            <a:schemeClr val="dk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593D0-C803-F749-08C8-00448A59B878}"/>
              </a:ext>
            </a:extLst>
          </p:cNvPr>
          <p:cNvSpPr>
            <a:spLocks noGrp="1"/>
          </p:cNvSpPr>
          <p:nvPr>
            <p:ph type="title"/>
          </p:nvPr>
        </p:nvSpPr>
        <p:spPr/>
        <p:txBody>
          <a:bodyPr/>
          <a:lstStyle/>
          <a:p>
            <a:r>
              <a:rPr lang="en-US"/>
              <a:t>KỸ THUẬT XỬ LÝ NGÔN NGỮ TỰ NHIÊN</a:t>
            </a:r>
          </a:p>
        </p:txBody>
      </p:sp>
      <p:sp>
        <p:nvSpPr>
          <p:cNvPr id="3" name="TextBox 2">
            <a:extLst>
              <a:ext uri="{FF2B5EF4-FFF2-40B4-BE49-F238E27FC236}">
                <a16:creationId xmlns:a16="http://schemas.microsoft.com/office/drawing/2014/main" id="{756A8429-CB1D-D435-48A4-4802CE1DAAB1}"/>
              </a:ext>
            </a:extLst>
          </p:cNvPr>
          <p:cNvSpPr txBox="1"/>
          <p:nvPr/>
        </p:nvSpPr>
        <p:spPr>
          <a:xfrm>
            <a:off x="1983346" y="1112200"/>
            <a:ext cx="5254581" cy="338554"/>
          </a:xfrm>
          <a:prstGeom prst="rect">
            <a:avLst/>
          </a:prstGeom>
          <a:noFill/>
        </p:spPr>
        <p:txBody>
          <a:bodyPr wrap="square" rtlCol="0">
            <a:spAutoFit/>
          </a:bodyPr>
          <a:lstStyle/>
          <a:p>
            <a:pPr algn="ctr"/>
            <a:r>
              <a:rPr lang="en-US" sz="1600" b="1">
                <a:solidFill>
                  <a:schemeClr val="tx2"/>
                </a:solidFill>
              </a:rPr>
              <a:t>Natural Language Processing - NLP</a:t>
            </a:r>
          </a:p>
        </p:txBody>
      </p:sp>
      <p:sp>
        <p:nvSpPr>
          <p:cNvPr id="4" name="TextBox 3">
            <a:extLst>
              <a:ext uri="{FF2B5EF4-FFF2-40B4-BE49-F238E27FC236}">
                <a16:creationId xmlns:a16="http://schemas.microsoft.com/office/drawing/2014/main" id="{705D8859-71E2-60B6-D882-2B9EF450B5EB}"/>
              </a:ext>
            </a:extLst>
          </p:cNvPr>
          <p:cNvSpPr txBox="1"/>
          <p:nvPr/>
        </p:nvSpPr>
        <p:spPr>
          <a:xfrm>
            <a:off x="3339922" y="4507606"/>
            <a:ext cx="5379076" cy="461665"/>
          </a:xfrm>
          <a:prstGeom prst="rect">
            <a:avLst/>
          </a:prstGeom>
          <a:noFill/>
        </p:spPr>
        <p:txBody>
          <a:bodyPr wrap="square" rtlCol="0">
            <a:spAutoFit/>
          </a:bodyPr>
          <a:lstStyle/>
          <a:p>
            <a:r>
              <a:rPr lang="en-US" sz="1200" i="1">
                <a:solidFill>
                  <a:schemeClr val="tx2"/>
                </a:solidFill>
              </a:rPr>
              <a:t>Nguồn tham khảo: https://viblo.asia/p/xu-ly-ngon-ngu-tu-nhien-phan-1-OeVKB8eQlkW</a:t>
            </a:r>
          </a:p>
        </p:txBody>
      </p:sp>
      <p:sp>
        <p:nvSpPr>
          <p:cNvPr id="5" name="TextBox 4">
            <a:extLst>
              <a:ext uri="{FF2B5EF4-FFF2-40B4-BE49-F238E27FC236}">
                <a16:creationId xmlns:a16="http://schemas.microsoft.com/office/drawing/2014/main" id="{C218B8D2-8800-E098-CED9-52192D02A052}"/>
              </a:ext>
            </a:extLst>
          </p:cNvPr>
          <p:cNvSpPr txBox="1"/>
          <p:nvPr/>
        </p:nvSpPr>
        <p:spPr>
          <a:xfrm>
            <a:off x="1104607" y="2129307"/>
            <a:ext cx="7186412" cy="1631216"/>
          </a:xfrm>
          <a:prstGeom prst="rect">
            <a:avLst/>
          </a:prstGeom>
          <a:noFill/>
        </p:spPr>
        <p:txBody>
          <a:bodyPr wrap="square" rtlCol="0">
            <a:spAutoFit/>
          </a:bodyPr>
          <a:lstStyle/>
          <a:p>
            <a:r>
              <a:rPr lang="en-US" sz="2000" b="1" i="1">
                <a:solidFill>
                  <a:schemeClr val="tx2"/>
                </a:solidFill>
                <a:effectLst/>
                <a:latin typeface="Times New Roman" panose="02020603050405020304" pitchFamily="18" charset="0"/>
                <a:ea typeface="Calibri" panose="020F0502020204030204" pitchFamily="34" charset="0"/>
                <a:cs typeface="Arial" panose="020B0604020202020204" pitchFamily="34" charset="0"/>
              </a:rPr>
              <a:t>“London is the capital and most populous city of England and the United Kingdom. Standing on the River Thames in the south east of the island of Great Britain, London has been a major settlement for two millennia. It was founded by the Romans, who named it Londinium.”</a:t>
            </a:r>
            <a:endParaRPr lang="en-US" sz="1600" b="1">
              <a:solidFill>
                <a:schemeClr val="tx2"/>
              </a:solidFill>
            </a:endParaRPr>
          </a:p>
        </p:txBody>
      </p:sp>
    </p:spTree>
    <p:extLst>
      <p:ext uri="{BB962C8B-B14F-4D97-AF65-F5344CB8AC3E}">
        <p14:creationId xmlns:p14="http://schemas.microsoft.com/office/powerpoint/2010/main" val="3176828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F7D9-D718-1AC6-F296-0A245102CD23}"/>
              </a:ext>
            </a:extLst>
          </p:cNvPr>
          <p:cNvSpPr>
            <a:spLocks noGrp="1"/>
          </p:cNvSpPr>
          <p:nvPr>
            <p:ph type="title"/>
          </p:nvPr>
        </p:nvSpPr>
        <p:spPr/>
        <p:txBody>
          <a:bodyPr/>
          <a:lstStyle/>
          <a:p>
            <a:r>
              <a:rPr lang="en-US"/>
              <a:t>Step 1 - NLP</a:t>
            </a:r>
          </a:p>
        </p:txBody>
      </p:sp>
      <p:pic>
        <p:nvPicPr>
          <p:cNvPr id="4" name="Picture 3">
            <a:extLst>
              <a:ext uri="{FF2B5EF4-FFF2-40B4-BE49-F238E27FC236}">
                <a16:creationId xmlns:a16="http://schemas.microsoft.com/office/drawing/2014/main" id="{C28B48A8-AB0C-C866-55B0-812A3B485847}"/>
              </a:ext>
            </a:extLst>
          </p:cNvPr>
          <p:cNvPicPr>
            <a:picLocks noChangeAspect="1"/>
          </p:cNvPicPr>
          <p:nvPr/>
        </p:nvPicPr>
        <p:blipFill>
          <a:blip r:embed="rId2"/>
          <a:stretch>
            <a:fillRect/>
          </a:stretch>
        </p:blipFill>
        <p:spPr>
          <a:xfrm>
            <a:off x="1103266" y="2469247"/>
            <a:ext cx="7114571" cy="2021185"/>
          </a:xfrm>
          <a:prstGeom prst="rect">
            <a:avLst/>
          </a:prstGeom>
        </p:spPr>
      </p:pic>
      <p:sp>
        <p:nvSpPr>
          <p:cNvPr id="5" name="TextBox 4">
            <a:extLst>
              <a:ext uri="{FF2B5EF4-FFF2-40B4-BE49-F238E27FC236}">
                <a16:creationId xmlns:a16="http://schemas.microsoft.com/office/drawing/2014/main" id="{EAAD3011-5B1E-7E0F-9E09-3DD5714E26D2}"/>
              </a:ext>
            </a:extLst>
          </p:cNvPr>
          <p:cNvSpPr txBox="1"/>
          <p:nvPr/>
        </p:nvSpPr>
        <p:spPr>
          <a:xfrm>
            <a:off x="2371859" y="1097013"/>
            <a:ext cx="4400282" cy="307777"/>
          </a:xfrm>
          <a:prstGeom prst="rect">
            <a:avLst/>
          </a:prstGeom>
          <a:noFill/>
        </p:spPr>
        <p:txBody>
          <a:bodyPr wrap="square" rtlCol="0">
            <a:spAutoFit/>
          </a:bodyPr>
          <a:lstStyle/>
          <a:p>
            <a:pPr algn="ctr"/>
            <a:r>
              <a:rPr lang="en-US" b="1">
                <a:solidFill>
                  <a:schemeClr val="tx2"/>
                </a:solidFill>
              </a:rPr>
              <a:t>Phân đoạn câu văn - Sentence Segmentation</a:t>
            </a:r>
          </a:p>
        </p:txBody>
      </p:sp>
      <p:sp>
        <p:nvSpPr>
          <p:cNvPr id="3" name="TextBox 2">
            <a:extLst>
              <a:ext uri="{FF2B5EF4-FFF2-40B4-BE49-F238E27FC236}">
                <a16:creationId xmlns:a16="http://schemas.microsoft.com/office/drawing/2014/main" id="{775DEA2E-8425-3881-6758-01AFF75EE3F9}"/>
              </a:ext>
            </a:extLst>
          </p:cNvPr>
          <p:cNvSpPr txBox="1"/>
          <p:nvPr/>
        </p:nvSpPr>
        <p:spPr>
          <a:xfrm>
            <a:off x="399245" y="1777446"/>
            <a:ext cx="5593724" cy="338554"/>
          </a:xfrm>
          <a:prstGeom prst="rect">
            <a:avLst/>
          </a:prstGeom>
          <a:noFill/>
        </p:spPr>
        <p:txBody>
          <a:bodyPr wrap="square" rtlCol="0">
            <a:spAutoFit/>
          </a:bodyPr>
          <a:lstStyle/>
          <a:p>
            <a:r>
              <a:rPr lang="en-US" sz="1600" b="1">
                <a:solidFill>
                  <a:schemeClr val="tx2"/>
                </a:solidFill>
              </a:rPr>
              <a:t>Đầu tiên ta chia đoạn văn cần phân tích thành từng câu</a:t>
            </a:r>
          </a:p>
        </p:txBody>
      </p:sp>
    </p:spTree>
    <p:extLst>
      <p:ext uri="{BB962C8B-B14F-4D97-AF65-F5344CB8AC3E}">
        <p14:creationId xmlns:p14="http://schemas.microsoft.com/office/powerpoint/2010/main" val="2237461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BB007-9BE6-7DE8-56E1-15392344AF38}"/>
              </a:ext>
            </a:extLst>
          </p:cNvPr>
          <p:cNvSpPr>
            <a:spLocks noGrp="1"/>
          </p:cNvSpPr>
          <p:nvPr>
            <p:ph type="title"/>
          </p:nvPr>
        </p:nvSpPr>
        <p:spPr/>
        <p:txBody>
          <a:bodyPr/>
          <a:lstStyle/>
          <a:p>
            <a:r>
              <a:rPr lang="en-US"/>
              <a:t>Step 2 - NLP</a:t>
            </a:r>
          </a:p>
        </p:txBody>
      </p:sp>
      <p:sp>
        <p:nvSpPr>
          <p:cNvPr id="3" name="TextBox 2">
            <a:extLst>
              <a:ext uri="{FF2B5EF4-FFF2-40B4-BE49-F238E27FC236}">
                <a16:creationId xmlns:a16="http://schemas.microsoft.com/office/drawing/2014/main" id="{C05F0ADE-3E4C-F318-0002-FA916E6D8628}"/>
              </a:ext>
            </a:extLst>
          </p:cNvPr>
          <p:cNvSpPr txBox="1"/>
          <p:nvPr/>
        </p:nvSpPr>
        <p:spPr>
          <a:xfrm>
            <a:off x="2371859" y="1097013"/>
            <a:ext cx="4400282" cy="307777"/>
          </a:xfrm>
          <a:prstGeom prst="rect">
            <a:avLst/>
          </a:prstGeom>
          <a:noFill/>
        </p:spPr>
        <p:txBody>
          <a:bodyPr wrap="square" rtlCol="0">
            <a:spAutoFit/>
          </a:bodyPr>
          <a:lstStyle/>
          <a:p>
            <a:pPr algn="ctr"/>
            <a:r>
              <a:rPr lang="en-US" b="1">
                <a:solidFill>
                  <a:schemeClr val="tx2"/>
                </a:solidFill>
              </a:rPr>
              <a:t>Mã hóa các từ - Word Tokenization</a:t>
            </a:r>
          </a:p>
        </p:txBody>
      </p:sp>
      <p:sp>
        <p:nvSpPr>
          <p:cNvPr id="4" name="TextBox 3">
            <a:extLst>
              <a:ext uri="{FF2B5EF4-FFF2-40B4-BE49-F238E27FC236}">
                <a16:creationId xmlns:a16="http://schemas.microsoft.com/office/drawing/2014/main" id="{29E5746C-2570-98E1-9BFD-BCEBA3D8D2B9}"/>
              </a:ext>
            </a:extLst>
          </p:cNvPr>
          <p:cNvSpPr txBox="1"/>
          <p:nvPr/>
        </p:nvSpPr>
        <p:spPr>
          <a:xfrm>
            <a:off x="399245" y="1777446"/>
            <a:ext cx="5593724" cy="584775"/>
          </a:xfrm>
          <a:prstGeom prst="rect">
            <a:avLst/>
          </a:prstGeom>
          <a:noFill/>
        </p:spPr>
        <p:txBody>
          <a:bodyPr wrap="square" rtlCol="0">
            <a:spAutoFit/>
          </a:bodyPr>
          <a:lstStyle/>
          <a:p>
            <a:r>
              <a:rPr lang="en-US" sz="1600" b="1">
                <a:solidFill>
                  <a:schemeClr val="tx2"/>
                </a:solidFill>
              </a:rPr>
              <a:t>Thực chất ở bước này ta chia từng câu thành những từ riêng lẻ</a:t>
            </a:r>
          </a:p>
        </p:txBody>
      </p:sp>
      <p:pic>
        <p:nvPicPr>
          <p:cNvPr id="6" name="Picture 5">
            <a:extLst>
              <a:ext uri="{FF2B5EF4-FFF2-40B4-BE49-F238E27FC236}">
                <a16:creationId xmlns:a16="http://schemas.microsoft.com/office/drawing/2014/main" id="{40AE76D9-B36D-76A0-83CE-23EDEDBBB31E}"/>
              </a:ext>
            </a:extLst>
          </p:cNvPr>
          <p:cNvPicPr>
            <a:picLocks noChangeAspect="1"/>
          </p:cNvPicPr>
          <p:nvPr/>
        </p:nvPicPr>
        <p:blipFill>
          <a:blip r:embed="rId2"/>
          <a:stretch>
            <a:fillRect/>
          </a:stretch>
        </p:blipFill>
        <p:spPr>
          <a:xfrm>
            <a:off x="1273206" y="2819542"/>
            <a:ext cx="6872338" cy="919169"/>
          </a:xfrm>
          <a:prstGeom prst="rect">
            <a:avLst/>
          </a:prstGeom>
        </p:spPr>
      </p:pic>
      <p:sp>
        <p:nvSpPr>
          <p:cNvPr id="8" name="TextBox 7">
            <a:extLst>
              <a:ext uri="{FF2B5EF4-FFF2-40B4-BE49-F238E27FC236}">
                <a16:creationId xmlns:a16="http://schemas.microsoft.com/office/drawing/2014/main" id="{51079A0F-0C00-D59E-9154-0588D02EA0FE}"/>
              </a:ext>
            </a:extLst>
          </p:cNvPr>
          <p:cNvSpPr txBox="1"/>
          <p:nvPr/>
        </p:nvSpPr>
        <p:spPr>
          <a:xfrm>
            <a:off x="2551820" y="4335727"/>
            <a:ext cx="5593724" cy="307777"/>
          </a:xfrm>
          <a:prstGeom prst="rect">
            <a:avLst/>
          </a:prstGeom>
          <a:noFill/>
        </p:spPr>
        <p:txBody>
          <a:bodyPr wrap="square" rtlCol="0">
            <a:spAutoFit/>
          </a:bodyPr>
          <a:lstStyle/>
          <a:p>
            <a:pPr algn="r"/>
            <a:r>
              <a:rPr lang="en-US" b="1">
                <a:solidFill>
                  <a:schemeClr val="tx2"/>
                </a:solidFill>
              </a:rPr>
              <a:t>Mỗi từ là 1 token</a:t>
            </a:r>
          </a:p>
        </p:txBody>
      </p:sp>
    </p:spTree>
    <p:extLst>
      <p:ext uri="{BB962C8B-B14F-4D97-AF65-F5344CB8AC3E}">
        <p14:creationId xmlns:p14="http://schemas.microsoft.com/office/powerpoint/2010/main" val="32405808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BB007-9BE6-7DE8-56E1-15392344AF38}"/>
              </a:ext>
            </a:extLst>
          </p:cNvPr>
          <p:cNvSpPr>
            <a:spLocks noGrp="1"/>
          </p:cNvSpPr>
          <p:nvPr>
            <p:ph type="title"/>
          </p:nvPr>
        </p:nvSpPr>
        <p:spPr>
          <a:xfrm>
            <a:off x="720100" y="410710"/>
            <a:ext cx="7704000" cy="572700"/>
          </a:xfrm>
        </p:spPr>
        <p:txBody>
          <a:bodyPr/>
          <a:lstStyle/>
          <a:p>
            <a:r>
              <a:rPr lang="en-US"/>
              <a:t>Step 3 - NLP</a:t>
            </a:r>
          </a:p>
        </p:txBody>
      </p:sp>
      <p:sp>
        <p:nvSpPr>
          <p:cNvPr id="3" name="TextBox 2">
            <a:extLst>
              <a:ext uri="{FF2B5EF4-FFF2-40B4-BE49-F238E27FC236}">
                <a16:creationId xmlns:a16="http://schemas.microsoft.com/office/drawing/2014/main" id="{C05F0ADE-3E4C-F318-0002-FA916E6D8628}"/>
              </a:ext>
            </a:extLst>
          </p:cNvPr>
          <p:cNvSpPr txBox="1"/>
          <p:nvPr/>
        </p:nvSpPr>
        <p:spPr>
          <a:xfrm>
            <a:off x="2371859" y="968223"/>
            <a:ext cx="4400282" cy="523220"/>
          </a:xfrm>
          <a:prstGeom prst="rect">
            <a:avLst/>
          </a:prstGeom>
          <a:noFill/>
        </p:spPr>
        <p:txBody>
          <a:bodyPr wrap="square" rtlCol="0">
            <a:spAutoFit/>
          </a:bodyPr>
          <a:lstStyle/>
          <a:p>
            <a:pPr algn="ctr"/>
            <a:r>
              <a:rPr lang="en-US" b="1">
                <a:solidFill>
                  <a:schemeClr val="tx2"/>
                </a:solidFill>
              </a:rPr>
              <a:t>Dự đoán các thành phần cho mỗi token - Predicting Parts of Speech for Each Token</a:t>
            </a:r>
          </a:p>
        </p:txBody>
      </p:sp>
      <p:sp>
        <p:nvSpPr>
          <p:cNvPr id="4" name="TextBox 3">
            <a:extLst>
              <a:ext uri="{FF2B5EF4-FFF2-40B4-BE49-F238E27FC236}">
                <a16:creationId xmlns:a16="http://schemas.microsoft.com/office/drawing/2014/main" id="{29E5746C-2570-98E1-9BFD-BCEBA3D8D2B9}"/>
              </a:ext>
            </a:extLst>
          </p:cNvPr>
          <p:cNvSpPr txBox="1"/>
          <p:nvPr/>
        </p:nvSpPr>
        <p:spPr>
          <a:xfrm>
            <a:off x="399245" y="1777446"/>
            <a:ext cx="7126310" cy="338554"/>
          </a:xfrm>
          <a:prstGeom prst="rect">
            <a:avLst/>
          </a:prstGeom>
          <a:noFill/>
        </p:spPr>
        <p:txBody>
          <a:bodyPr wrap="square" rtlCol="0">
            <a:spAutoFit/>
          </a:bodyPr>
          <a:lstStyle/>
          <a:p>
            <a:r>
              <a:rPr lang="en-US" sz="1600" b="1">
                <a:solidFill>
                  <a:schemeClr val="tx2"/>
                </a:solidFill>
              </a:rPr>
              <a:t>Ta xem xét loại từ cho từng token (danh, động, tính, mạo, số từ,…)</a:t>
            </a:r>
          </a:p>
        </p:txBody>
      </p:sp>
      <p:pic>
        <p:nvPicPr>
          <p:cNvPr id="7" name="Picture 6">
            <a:extLst>
              <a:ext uri="{FF2B5EF4-FFF2-40B4-BE49-F238E27FC236}">
                <a16:creationId xmlns:a16="http://schemas.microsoft.com/office/drawing/2014/main" id="{6CD479EE-4DE5-5035-1CC3-44077A7E0ECA}"/>
              </a:ext>
            </a:extLst>
          </p:cNvPr>
          <p:cNvPicPr>
            <a:picLocks noChangeAspect="1"/>
          </p:cNvPicPr>
          <p:nvPr/>
        </p:nvPicPr>
        <p:blipFill rotWithShape="1">
          <a:blip r:embed="rId2"/>
          <a:srcRect b="19222"/>
          <a:stretch/>
        </p:blipFill>
        <p:spPr>
          <a:xfrm>
            <a:off x="1299029" y="2500030"/>
            <a:ext cx="6958063" cy="1157971"/>
          </a:xfrm>
          <a:prstGeom prst="rect">
            <a:avLst/>
          </a:prstGeom>
        </p:spPr>
      </p:pic>
      <p:pic>
        <p:nvPicPr>
          <p:cNvPr id="9" name="Picture 8">
            <a:extLst>
              <a:ext uri="{FF2B5EF4-FFF2-40B4-BE49-F238E27FC236}">
                <a16:creationId xmlns:a16="http://schemas.microsoft.com/office/drawing/2014/main" id="{551C9509-6B30-76FB-9D02-0BF3A71CEEB5}"/>
              </a:ext>
            </a:extLst>
          </p:cNvPr>
          <p:cNvPicPr>
            <a:picLocks noChangeAspect="1"/>
          </p:cNvPicPr>
          <p:nvPr/>
        </p:nvPicPr>
        <p:blipFill>
          <a:blip r:embed="rId3"/>
          <a:stretch>
            <a:fillRect/>
          </a:stretch>
        </p:blipFill>
        <p:spPr>
          <a:xfrm>
            <a:off x="2127064" y="3446133"/>
            <a:ext cx="5153788" cy="1634042"/>
          </a:xfrm>
          <a:prstGeom prst="rect">
            <a:avLst/>
          </a:prstGeom>
        </p:spPr>
      </p:pic>
    </p:spTree>
    <p:extLst>
      <p:ext uri="{BB962C8B-B14F-4D97-AF65-F5344CB8AC3E}">
        <p14:creationId xmlns:p14="http://schemas.microsoft.com/office/powerpoint/2010/main" val="30341175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BB007-9BE6-7DE8-56E1-15392344AF38}"/>
              </a:ext>
            </a:extLst>
          </p:cNvPr>
          <p:cNvSpPr>
            <a:spLocks noGrp="1"/>
          </p:cNvSpPr>
          <p:nvPr>
            <p:ph type="title"/>
          </p:nvPr>
        </p:nvSpPr>
        <p:spPr>
          <a:xfrm>
            <a:off x="720100" y="410710"/>
            <a:ext cx="7704000" cy="572700"/>
          </a:xfrm>
        </p:spPr>
        <p:txBody>
          <a:bodyPr/>
          <a:lstStyle/>
          <a:p>
            <a:r>
              <a:rPr lang="en-US"/>
              <a:t>Step 4 - NLP</a:t>
            </a:r>
          </a:p>
        </p:txBody>
      </p:sp>
      <p:sp>
        <p:nvSpPr>
          <p:cNvPr id="3" name="TextBox 2">
            <a:extLst>
              <a:ext uri="{FF2B5EF4-FFF2-40B4-BE49-F238E27FC236}">
                <a16:creationId xmlns:a16="http://schemas.microsoft.com/office/drawing/2014/main" id="{C05F0ADE-3E4C-F318-0002-FA916E6D8628}"/>
              </a:ext>
            </a:extLst>
          </p:cNvPr>
          <p:cNvSpPr txBox="1"/>
          <p:nvPr/>
        </p:nvSpPr>
        <p:spPr>
          <a:xfrm>
            <a:off x="2371859" y="968223"/>
            <a:ext cx="4400282" cy="307777"/>
          </a:xfrm>
          <a:prstGeom prst="rect">
            <a:avLst/>
          </a:prstGeom>
          <a:noFill/>
        </p:spPr>
        <p:txBody>
          <a:bodyPr wrap="square" rtlCol="0">
            <a:spAutoFit/>
          </a:bodyPr>
          <a:lstStyle/>
          <a:p>
            <a:pPr algn="ctr"/>
            <a:r>
              <a:rPr lang="en-US" b="1">
                <a:solidFill>
                  <a:schemeClr val="tx2"/>
                </a:solidFill>
              </a:rPr>
              <a:t>Bổ ngữ cho văn bản - Text Lemmatization</a:t>
            </a:r>
          </a:p>
        </p:txBody>
      </p:sp>
      <p:sp>
        <p:nvSpPr>
          <p:cNvPr id="4" name="TextBox 3">
            <a:extLst>
              <a:ext uri="{FF2B5EF4-FFF2-40B4-BE49-F238E27FC236}">
                <a16:creationId xmlns:a16="http://schemas.microsoft.com/office/drawing/2014/main" id="{29E5746C-2570-98E1-9BFD-BCEBA3D8D2B9}"/>
              </a:ext>
            </a:extLst>
          </p:cNvPr>
          <p:cNvSpPr txBox="1"/>
          <p:nvPr/>
        </p:nvSpPr>
        <p:spPr>
          <a:xfrm>
            <a:off x="399245" y="1777446"/>
            <a:ext cx="7126310" cy="338554"/>
          </a:xfrm>
          <a:prstGeom prst="rect">
            <a:avLst/>
          </a:prstGeom>
          <a:noFill/>
        </p:spPr>
        <p:txBody>
          <a:bodyPr wrap="square" rtlCol="0">
            <a:spAutoFit/>
          </a:bodyPr>
          <a:lstStyle/>
          <a:p>
            <a:r>
              <a:rPr lang="en-US" sz="1600" b="1">
                <a:solidFill>
                  <a:schemeClr val="tx2"/>
                </a:solidFill>
              </a:rPr>
              <a:t>Đưa các từ về dạng gốc</a:t>
            </a:r>
          </a:p>
        </p:txBody>
      </p:sp>
      <p:pic>
        <p:nvPicPr>
          <p:cNvPr id="6" name="Picture 5">
            <a:extLst>
              <a:ext uri="{FF2B5EF4-FFF2-40B4-BE49-F238E27FC236}">
                <a16:creationId xmlns:a16="http://schemas.microsoft.com/office/drawing/2014/main" id="{3DEE026D-12AB-197C-09DF-95447748AB89}"/>
              </a:ext>
            </a:extLst>
          </p:cNvPr>
          <p:cNvPicPr>
            <a:picLocks noChangeAspect="1"/>
          </p:cNvPicPr>
          <p:nvPr/>
        </p:nvPicPr>
        <p:blipFill>
          <a:blip r:embed="rId2"/>
          <a:stretch>
            <a:fillRect/>
          </a:stretch>
        </p:blipFill>
        <p:spPr>
          <a:xfrm>
            <a:off x="1033436" y="2409970"/>
            <a:ext cx="7077127" cy="1000132"/>
          </a:xfrm>
          <a:prstGeom prst="rect">
            <a:avLst/>
          </a:prstGeom>
        </p:spPr>
      </p:pic>
      <p:pic>
        <p:nvPicPr>
          <p:cNvPr id="8" name="Picture 7" descr="A picture containing text, line, font, plot&#10;&#10;Description automatically generated">
            <a:extLst>
              <a:ext uri="{FF2B5EF4-FFF2-40B4-BE49-F238E27FC236}">
                <a16:creationId xmlns:a16="http://schemas.microsoft.com/office/drawing/2014/main" id="{848E80F1-46BB-87C9-5ABA-F61B0E9599CB}"/>
              </a:ext>
            </a:extLst>
          </p:cNvPr>
          <p:cNvPicPr>
            <a:picLocks noChangeAspect="1"/>
          </p:cNvPicPr>
          <p:nvPr/>
        </p:nvPicPr>
        <p:blipFill>
          <a:blip r:embed="rId3"/>
          <a:stretch>
            <a:fillRect/>
          </a:stretch>
        </p:blipFill>
        <p:spPr>
          <a:xfrm>
            <a:off x="1531513" y="3413137"/>
            <a:ext cx="5943600" cy="1377950"/>
          </a:xfrm>
          <a:prstGeom prst="rect">
            <a:avLst/>
          </a:prstGeom>
        </p:spPr>
      </p:pic>
    </p:spTree>
    <p:extLst>
      <p:ext uri="{BB962C8B-B14F-4D97-AF65-F5344CB8AC3E}">
        <p14:creationId xmlns:p14="http://schemas.microsoft.com/office/powerpoint/2010/main" val="36021798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BB007-9BE6-7DE8-56E1-15392344AF38}"/>
              </a:ext>
            </a:extLst>
          </p:cNvPr>
          <p:cNvSpPr>
            <a:spLocks noGrp="1"/>
          </p:cNvSpPr>
          <p:nvPr>
            <p:ph type="title"/>
          </p:nvPr>
        </p:nvSpPr>
        <p:spPr>
          <a:xfrm>
            <a:off x="720100" y="410710"/>
            <a:ext cx="7704000" cy="572700"/>
          </a:xfrm>
        </p:spPr>
        <p:txBody>
          <a:bodyPr/>
          <a:lstStyle/>
          <a:p>
            <a:r>
              <a:rPr lang="en-US"/>
              <a:t>Step 5 - NLP</a:t>
            </a:r>
          </a:p>
        </p:txBody>
      </p:sp>
      <p:sp>
        <p:nvSpPr>
          <p:cNvPr id="3" name="TextBox 2">
            <a:extLst>
              <a:ext uri="{FF2B5EF4-FFF2-40B4-BE49-F238E27FC236}">
                <a16:creationId xmlns:a16="http://schemas.microsoft.com/office/drawing/2014/main" id="{C05F0ADE-3E4C-F318-0002-FA916E6D8628}"/>
              </a:ext>
            </a:extLst>
          </p:cNvPr>
          <p:cNvSpPr txBox="1"/>
          <p:nvPr/>
        </p:nvSpPr>
        <p:spPr>
          <a:xfrm>
            <a:off x="2371859" y="968223"/>
            <a:ext cx="4400282" cy="307777"/>
          </a:xfrm>
          <a:prstGeom prst="rect">
            <a:avLst/>
          </a:prstGeom>
          <a:noFill/>
        </p:spPr>
        <p:txBody>
          <a:bodyPr wrap="square" rtlCol="0">
            <a:spAutoFit/>
          </a:bodyPr>
          <a:lstStyle/>
          <a:p>
            <a:pPr algn="ctr"/>
            <a:r>
              <a:rPr lang="en-US" b="1">
                <a:solidFill>
                  <a:schemeClr val="tx2"/>
                </a:solidFill>
              </a:rPr>
              <a:t>Xác định các từ dừng - Identifying Stop Words</a:t>
            </a:r>
          </a:p>
        </p:txBody>
      </p:sp>
      <p:sp>
        <p:nvSpPr>
          <p:cNvPr id="4" name="TextBox 3">
            <a:extLst>
              <a:ext uri="{FF2B5EF4-FFF2-40B4-BE49-F238E27FC236}">
                <a16:creationId xmlns:a16="http://schemas.microsoft.com/office/drawing/2014/main" id="{29E5746C-2570-98E1-9BFD-BCEBA3D8D2B9}"/>
              </a:ext>
            </a:extLst>
          </p:cNvPr>
          <p:cNvSpPr txBox="1"/>
          <p:nvPr/>
        </p:nvSpPr>
        <p:spPr>
          <a:xfrm>
            <a:off x="399245" y="1777446"/>
            <a:ext cx="7126310" cy="338554"/>
          </a:xfrm>
          <a:prstGeom prst="rect">
            <a:avLst/>
          </a:prstGeom>
          <a:noFill/>
        </p:spPr>
        <p:txBody>
          <a:bodyPr wrap="square" rtlCol="0">
            <a:spAutoFit/>
          </a:bodyPr>
          <a:lstStyle/>
          <a:p>
            <a:r>
              <a:rPr lang="en-US" sz="1600" b="1">
                <a:solidFill>
                  <a:schemeClr val="tx2"/>
                </a:solidFill>
              </a:rPr>
              <a:t>Loại bỏ các từ không có giá trị</a:t>
            </a:r>
          </a:p>
        </p:txBody>
      </p:sp>
      <p:pic>
        <p:nvPicPr>
          <p:cNvPr id="7" name="Picture 6">
            <a:extLst>
              <a:ext uri="{FF2B5EF4-FFF2-40B4-BE49-F238E27FC236}">
                <a16:creationId xmlns:a16="http://schemas.microsoft.com/office/drawing/2014/main" id="{599D7E8C-BDEC-73BB-8958-706E417D31EA}"/>
              </a:ext>
            </a:extLst>
          </p:cNvPr>
          <p:cNvPicPr>
            <a:picLocks noChangeAspect="1"/>
          </p:cNvPicPr>
          <p:nvPr/>
        </p:nvPicPr>
        <p:blipFill>
          <a:blip r:embed="rId2"/>
          <a:stretch>
            <a:fillRect/>
          </a:stretch>
        </p:blipFill>
        <p:spPr>
          <a:xfrm>
            <a:off x="1210756" y="2461235"/>
            <a:ext cx="6919963" cy="1414473"/>
          </a:xfrm>
          <a:prstGeom prst="rect">
            <a:avLst/>
          </a:prstGeom>
        </p:spPr>
      </p:pic>
    </p:spTree>
    <p:extLst>
      <p:ext uri="{BB962C8B-B14F-4D97-AF65-F5344CB8AC3E}">
        <p14:creationId xmlns:p14="http://schemas.microsoft.com/office/powerpoint/2010/main" val="6651958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BB007-9BE6-7DE8-56E1-15392344AF38}"/>
              </a:ext>
            </a:extLst>
          </p:cNvPr>
          <p:cNvSpPr>
            <a:spLocks noGrp="1"/>
          </p:cNvSpPr>
          <p:nvPr>
            <p:ph type="title"/>
          </p:nvPr>
        </p:nvSpPr>
        <p:spPr>
          <a:xfrm>
            <a:off x="720100" y="410710"/>
            <a:ext cx="7704000" cy="572700"/>
          </a:xfrm>
        </p:spPr>
        <p:txBody>
          <a:bodyPr/>
          <a:lstStyle/>
          <a:p>
            <a:r>
              <a:rPr lang="en-US"/>
              <a:t>Step 6 - NLP</a:t>
            </a:r>
          </a:p>
        </p:txBody>
      </p:sp>
      <p:sp>
        <p:nvSpPr>
          <p:cNvPr id="3" name="TextBox 2">
            <a:extLst>
              <a:ext uri="{FF2B5EF4-FFF2-40B4-BE49-F238E27FC236}">
                <a16:creationId xmlns:a16="http://schemas.microsoft.com/office/drawing/2014/main" id="{C05F0ADE-3E4C-F318-0002-FA916E6D8628}"/>
              </a:ext>
            </a:extLst>
          </p:cNvPr>
          <p:cNvSpPr txBox="1"/>
          <p:nvPr/>
        </p:nvSpPr>
        <p:spPr>
          <a:xfrm>
            <a:off x="1960807" y="986548"/>
            <a:ext cx="5419859" cy="307777"/>
          </a:xfrm>
          <a:prstGeom prst="rect">
            <a:avLst/>
          </a:prstGeom>
          <a:noFill/>
        </p:spPr>
        <p:txBody>
          <a:bodyPr wrap="square" rtlCol="0">
            <a:spAutoFit/>
          </a:bodyPr>
          <a:lstStyle/>
          <a:p>
            <a:pPr algn="ctr"/>
            <a:r>
              <a:rPr lang="en-US" b="1">
                <a:solidFill>
                  <a:schemeClr val="tx2"/>
                </a:solidFill>
              </a:rPr>
              <a:t>Phân tích sự phụ thuộc về cú pháp - Dependency Parsing</a:t>
            </a:r>
          </a:p>
        </p:txBody>
      </p:sp>
      <p:sp>
        <p:nvSpPr>
          <p:cNvPr id="4" name="TextBox 3">
            <a:extLst>
              <a:ext uri="{FF2B5EF4-FFF2-40B4-BE49-F238E27FC236}">
                <a16:creationId xmlns:a16="http://schemas.microsoft.com/office/drawing/2014/main" id="{29E5746C-2570-98E1-9BFD-BCEBA3D8D2B9}"/>
              </a:ext>
            </a:extLst>
          </p:cNvPr>
          <p:cNvSpPr txBox="1"/>
          <p:nvPr/>
        </p:nvSpPr>
        <p:spPr>
          <a:xfrm>
            <a:off x="437882" y="1545625"/>
            <a:ext cx="7431110" cy="338554"/>
          </a:xfrm>
          <a:prstGeom prst="rect">
            <a:avLst/>
          </a:prstGeom>
          <a:noFill/>
        </p:spPr>
        <p:txBody>
          <a:bodyPr wrap="square" rtlCol="0">
            <a:spAutoFit/>
          </a:bodyPr>
          <a:lstStyle/>
          <a:p>
            <a:r>
              <a:rPr lang="en-US" sz="1600" b="1">
                <a:solidFill>
                  <a:schemeClr val="tx2"/>
                </a:solidFill>
              </a:rPr>
              <a:t>Xây dựng mô hình cây có chứa từ root – xác định mối liên hệ giữa các từ</a:t>
            </a:r>
          </a:p>
        </p:txBody>
      </p:sp>
      <p:pic>
        <p:nvPicPr>
          <p:cNvPr id="5" name="Picture 4" descr="A picture containing sketch, diagram, drawing, line&#10;&#10;Description automatically generated">
            <a:extLst>
              <a:ext uri="{FF2B5EF4-FFF2-40B4-BE49-F238E27FC236}">
                <a16:creationId xmlns:a16="http://schemas.microsoft.com/office/drawing/2014/main" id="{37D836E3-BAD4-4A9D-5FEB-1E67B6C1A7FB}"/>
              </a:ext>
            </a:extLst>
          </p:cNvPr>
          <p:cNvPicPr>
            <a:picLocks noChangeAspect="1"/>
          </p:cNvPicPr>
          <p:nvPr/>
        </p:nvPicPr>
        <p:blipFill>
          <a:blip r:embed="rId2"/>
          <a:stretch>
            <a:fillRect/>
          </a:stretch>
        </p:blipFill>
        <p:spPr>
          <a:xfrm>
            <a:off x="2143795" y="2006496"/>
            <a:ext cx="4772159" cy="3081000"/>
          </a:xfrm>
          <a:prstGeom prst="rect">
            <a:avLst/>
          </a:prstGeom>
        </p:spPr>
      </p:pic>
    </p:spTree>
    <p:extLst>
      <p:ext uri="{BB962C8B-B14F-4D97-AF65-F5344CB8AC3E}">
        <p14:creationId xmlns:p14="http://schemas.microsoft.com/office/powerpoint/2010/main" val="4274180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BB007-9BE6-7DE8-56E1-15392344AF38}"/>
              </a:ext>
            </a:extLst>
          </p:cNvPr>
          <p:cNvSpPr>
            <a:spLocks noGrp="1"/>
          </p:cNvSpPr>
          <p:nvPr>
            <p:ph type="title"/>
          </p:nvPr>
        </p:nvSpPr>
        <p:spPr>
          <a:xfrm>
            <a:off x="720000" y="208941"/>
            <a:ext cx="7704000" cy="572700"/>
          </a:xfrm>
        </p:spPr>
        <p:txBody>
          <a:bodyPr/>
          <a:lstStyle/>
          <a:p>
            <a:r>
              <a:rPr lang="en-US"/>
              <a:t>Step 6 - NLP</a:t>
            </a:r>
          </a:p>
        </p:txBody>
      </p:sp>
      <p:sp>
        <p:nvSpPr>
          <p:cNvPr id="3" name="TextBox 2">
            <a:extLst>
              <a:ext uri="{FF2B5EF4-FFF2-40B4-BE49-F238E27FC236}">
                <a16:creationId xmlns:a16="http://schemas.microsoft.com/office/drawing/2014/main" id="{C05F0ADE-3E4C-F318-0002-FA916E6D8628}"/>
              </a:ext>
            </a:extLst>
          </p:cNvPr>
          <p:cNvSpPr txBox="1"/>
          <p:nvPr/>
        </p:nvSpPr>
        <p:spPr>
          <a:xfrm>
            <a:off x="1969393" y="701967"/>
            <a:ext cx="5419859" cy="307777"/>
          </a:xfrm>
          <a:prstGeom prst="rect">
            <a:avLst/>
          </a:prstGeom>
          <a:noFill/>
        </p:spPr>
        <p:txBody>
          <a:bodyPr wrap="square" rtlCol="0">
            <a:spAutoFit/>
          </a:bodyPr>
          <a:lstStyle/>
          <a:p>
            <a:pPr algn="ctr"/>
            <a:r>
              <a:rPr lang="en-US" b="1">
                <a:solidFill>
                  <a:schemeClr val="tx2"/>
                </a:solidFill>
              </a:rPr>
              <a:t>Phân tích sự phụ thuộc về cú pháp - Dependency Parsing</a:t>
            </a:r>
          </a:p>
        </p:txBody>
      </p:sp>
      <p:sp>
        <p:nvSpPr>
          <p:cNvPr id="4" name="TextBox 3">
            <a:extLst>
              <a:ext uri="{FF2B5EF4-FFF2-40B4-BE49-F238E27FC236}">
                <a16:creationId xmlns:a16="http://schemas.microsoft.com/office/drawing/2014/main" id="{29E5746C-2570-98E1-9BFD-BCEBA3D8D2B9}"/>
              </a:ext>
            </a:extLst>
          </p:cNvPr>
          <p:cNvSpPr txBox="1"/>
          <p:nvPr/>
        </p:nvSpPr>
        <p:spPr>
          <a:xfrm>
            <a:off x="425003" y="1149813"/>
            <a:ext cx="7431110" cy="338554"/>
          </a:xfrm>
          <a:prstGeom prst="rect">
            <a:avLst/>
          </a:prstGeom>
          <a:noFill/>
        </p:spPr>
        <p:txBody>
          <a:bodyPr wrap="square" rtlCol="0">
            <a:spAutoFit/>
          </a:bodyPr>
          <a:lstStyle/>
          <a:p>
            <a:r>
              <a:rPr lang="en-US" sz="1600" b="1">
                <a:solidFill>
                  <a:schemeClr val="tx2"/>
                </a:solidFill>
              </a:rPr>
              <a:t>Dự đoán mối liên hệ, liên quan giữa những từ trong câu với từ root </a:t>
            </a:r>
          </a:p>
        </p:txBody>
      </p:sp>
      <p:pic>
        <p:nvPicPr>
          <p:cNvPr id="6" name="Picture 5" descr="A picture containing diagram, text, line&#10;&#10;Description automatically generated">
            <a:extLst>
              <a:ext uri="{FF2B5EF4-FFF2-40B4-BE49-F238E27FC236}">
                <a16:creationId xmlns:a16="http://schemas.microsoft.com/office/drawing/2014/main" id="{4DE4D16B-8627-9817-442F-81C8168534E6}"/>
              </a:ext>
            </a:extLst>
          </p:cNvPr>
          <p:cNvPicPr>
            <a:picLocks noChangeAspect="1"/>
          </p:cNvPicPr>
          <p:nvPr/>
        </p:nvPicPr>
        <p:blipFill>
          <a:blip r:embed="rId2"/>
          <a:stretch>
            <a:fillRect/>
          </a:stretch>
        </p:blipFill>
        <p:spPr>
          <a:xfrm>
            <a:off x="1698088" y="1479627"/>
            <a:ext cx="5747824" cy="3567213"/>
          </a:xfrm>
          <a:prstGeom prst="rect">
            <a:avLst/>
          </a:prstGeom>
        </p:spPr>
      </p:pic>
    </p:spTree>
    <p:extLst>
      <p:ext uri="{BB962C8B-B14F-4D97-AF65-F5344CB8AC3E}">
        <p14:creationId xmlns:p14="http://schemas.microsoft.com/office/powerpoint/2010/main" val="4181241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BB007-9BE6-7DE8-56E1-15392344AF38}"/>
              </a:ext>
            </a:extLst>
          </p:cNvPr>
          <p:cNvSpPr>
            <a:spLocks noGrp="1"/>
          </p:cNvSpPr>
          <p:nvPr>
            <p:ph type="title"/>
          </p:nvPr>
        </p:nvSpPr>
        <p:spPr>
          <a:xfrm>
            <a:off x="720100" y="256162"/>
            <a:ext cx="7704000" cy="572700"/>
          </a:xfrm>
        </p:spPr>
        <p:txBody>
          <a:bodyPr/>
          <a:lstStyle/>
          <a:p>
            <a:r>
              <a:rPr lang="en-US"/>
              <a:t>Step 7 - NLP</a:t>
            </a:r>
          </a:p>
        </p:txBody>
      </p:sp>
      <p:sp>
        <p:nvSpPr>
          <p:cNvPr id="3" name="TextBox 2">
            <a:extLst>
              <a:ext uri="{FF2B5EF4-FFF2-40B4-BE49-F238E27FC236}">
                <a16:creationId xmlns:a16="http://schemas.microsoft.com/office/drawing/2014/main" id="{C05F0ADE-3E4C-F318-0002-FA916E6D8628}"/>
              </a:ext>
            </a:extLst>
          </p:cNvPr>
          <p:cNvSpPr txBox="1"/>
          <p:nvPr/>
        </p:nvSpPr>
        <p:spPr>
          <a:xfrm>
            <a:off x="2371859" y="822261"/>
            <a:ext cx="4400282" cy="523220"/>
          </a:xfrm>
          <a:prstGeom prst="rect">
            <a:avLst/>
          </a:prstGeom>
          <a:noFill/>
        </p:spPr>
        <p:txBody>
          <a:bodyPr wrap="square" rtlCol="0">
            <a:spAutoFit/>
          </a:bodyPr>
          <a:lstStyle/>
          <a:p>
            <a:pPr algn="ctr"/>
            <a:r>
              <a:rPr lang="vi-VN" b="1">
                <a:solidFill>
                  <a:schemeClr val="tx2"/>
                </a:solidFill>
              </a:rPr>
              <a:t>Nhận dạng thực thể được đặt tên </a:t>
            </a:r>
            <a:r>
              <a:rPr lang="en-US" b="1">
                <a:solidFill>
                  <a:schemeClr val="tx2"/>
                </a:solidFill>
              </a:rPr>
              <a:t>– </a:t>
            </a:r>
          </a:p>
          <a:p>
            <a:pPr algn="ctr"/>
            <a:r>
              <a:rPr lang="en-US" b="1">
                <a:solidFill>
                  <a:schemeClr val="tx2"/>
                </a:solidFill>
              </a:rPr>
              <a:t>Named Entity Recognition</a:t>
            </a:r>
          </a:p>
        </p:txBody>
      </p:sp>
      <p:sp>
        <p:nvSpPr>
          <p:cNvPr id="4" name="TextBox 3">
            <a:extLst>
              <a:ext uri="{FF2B5EF4-FFF2-40B4-BE49-F238E27FC236}">
                <a16:creationId xmlns:a16="http://schemas.microsoft.com/office/drawing/2014/main" id="{29E5746C-2570-98E1-9BFD-BCEBA3D8D2B9}"/>
              </a:ext>
            </a:extLst>
          </p:cNvPr>
          <p:cNvSpPr txBox="1"/>
          <p:nvPr/>
        </p:nvSpPr>
        <p:spPr>
          <a:xfrm>
            <a:off x="399245" y="1485522"/>
            <a:ext cx="7126310" cy="338554"/>
          </a:xfrm>
          <a:prstGeom prst="rect">
            <a:avLst/>
          </a:prstGeom>
          <a:noFill/>
        </p:spPr>
        <p:txBody>
          <a:bodyPr wrap="square" rtlCol="0">
            <a:spAutoFit/>
          </a:bodyPr>
          <a:lstStyle/>
          <a:p>
            <a:r>
              <a:rPr lang="en-US" sz="1600" b="1">
                <a:solidFill>
                  <a:schemeClr val="tx2"/>
                </a:solidFill>
              </a:rPr>
              <a:t>Hiểu được giá trị của các tên gọi để hiểu được vấn đề/ý nghĩa của câu</a:t>
            </a:r>
          </a:p>
        </p:txBody>
      </p:sp>
      <p:pic>
        <p:nvPicPr>
          <p:cNvPr id="5" name="Picture 4" descr="A close-up of a logo&#10;&#10;Description automatically generated with low confidence">
            <a:extLst>
              <a:ext uri="{FF2B5EF4-FFF2-40B4-BE49-F238E27FC236}">
                <a16:creationId xmlns:a16="http://schemas.microsoft.com/office/drawing/2014/main" id="{2910D6C2-6435-6D62-FAC3-64C46C531BFC}"/>
              </a:ext>
            </a:extLst>
          </p:cNvPr>
          <p:cNvPicPr>
            <a:picLocks noChangeAspect="1"/>
          </p:cNvPicPr>
          <p:nvPr/>
        </p:nvPicPr>
        <p:blipFill>
          <a:blip r:embed="rId2"/>
          <a:stretch>
            <a:fillRect/>
          </a:stretch>
        </p:blipFill>
        <p:spPr>
          <a:xfrm>
            <a:off x="1458531" y="1864765"/>
            <a:ext cx="6391067" cy="1138921"/>
          </a:xfrm>
          <a:prstGeom prst="rect">
            <a:avLst/>
          </a:prstGeom>
        </p:spPr>
      </p:pic>
      <p:pic>
        <p:nvPicPr>
          <p:cNvPr id="6" name="Picture 5" descr="A picture containing text, screenshot, font, line&#10;&#10;Description automatically generated">
            <a:extLst>
              <a:ext uri="{FF2B5EF4-FFF2-40B4-BE49-F238E27FC236}">
                <a16:creationId xmlns:a16="http://schemas.microsoft.com/office/drawing/2014/main" id="{578022EF-D1C5-69ED-A005-51D4D06D555F}"/>
              </a:ext>
            </a:extLst>
          </p:cNvPr>
          <p:cNvPicPr>
            <a:picLocks noChangeAspect="1"/>
          </p:cNvPicPr>
          <p:nvPr/>
        </p:nvPicPr>
        <p:blipFill>
          <a:blip r:embed="rId3"/>
          <a:stretch>
            <a:fillRect/>
          </a:stretch>
        </p:blipFill>
        <p:spPr>
          <a:xfrm>
            <a:off x="1682264" y="3003686"/>
            <a:ext cx="5943600" cy="1570990"/>
          </a:xfrm>
          <a:prstGeom prst="rect">
            <a:avLst/>
          </a:prstGeom>
        </p:spPr>
      </p:pic>
      <p:sp>
        <p:nvSpPr>
          <p:cNvPr id="8" name="TextBox 7">
            <a:extLst>
              <a:ext uri="{FF2B5EF4-FFF2-40B4-BE49-F238E27FC236}">
                <a16:creationId xmlns:a16="http://schemas.microsoft.com/office/drawing/2014/main" id="{4802163F-205E-2A41-1597-5F5C3FA8B73A}"/>
              </a:ext>
            </a:extLst>
          </p:cNvPr>
          <p:cNvSpPr txBox="1"/>
          <p:nvPr/>
        </p:nvSpPr>
        <p:spPr>
          <a:xfrm>
            <a:off x="2959994" y="4656243"/>
            <a:ext cx="6184006" cy="307777"/>
          </a:xfrm>
          <a:prstGeom prst="rect">
            <a:avLst/>
          </a:prstGeom>
          <a:noFill/>
        </p:spPr>
        <p:txBody>
          <a:bodyPr wrap="square" rtlCol="0">
            <a:spAutoFit/>
          </a:bodyPr>
          <a:lstStyle/>
          <a:p>
            <a:r>
              <a:rPr lang="en-US" b="1">
                <a:solidFill>
                  <a:schemeClr val="tx2"/>
                </a:solidFill>
              </a:rPr>
              <a:t>Từ </a:t>
            </a:r>
            <a:r>
              <a:rPr lang="en-US" b="1" i="1">
                <a:solidFill>
                  <a:schemeClr val="accent2">
                    <a:lumMod val="40000"/>
                    <a:lumOff val="60000"/>
                  </a:schemeClr>
                </a:solidFill>
              </a:rPr>
              <a:t>it</a:t>
            </a:r>
            <a:r>
              <a:rPr lang="en-US" b="1" i="1">
                <a:solidFill>
                  <a:schemeClr val="tx2"/>
                </a:solidFill>
              </a:rPr>
              <a:t> </a:t>
            </a:r>
            <a:r>
              <a:rPr lang="en-US" b="1">
                <a:solidFill>
                  <a:schemeClr val="tx2"/>
                </a:solidFill>
              </a:rPr>
              <a:t>xuất hiện ở các câu tiếp theo, mang ý nghĩa đại diện cho </a:t>
            </a:r>
            <a:r>
              <a:rPr lang="en-US" b="1" i="1">
                <a:solidFill>
                  <a:schemeClr val="accent2">
                    <a:lumMod val="40000"/>
                    <a:lumOff val="60000"/>
                  </a:schemeClr>
                </a:solidFill>
              </a:rPr>
              <a:t>London</a:t>
            </a:r>
            <a:endParaRPr lang="en-US" b="1">
              <a:solidFill>
                <a:schemeClr val="accent2">
                  <a:lumMod val="40000"/>
                  <a:lumOff val="60000"/>
                </a:schemeClr>
              </a:solidFill>
            </a:endParaRPr>
          </a:p>
        </p:txBody>
      </p:sp>
    </p:spTree>
    <p:extLst>
      <p:ext uri="{BB962C8B-B14F-4D97-AF65-F5344CB8AC3E}">
        <p14:creationId xmlns:p14="http://schemas.microsoft.com/office/powerpoint/2010/main" val="787677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9" name="Google Shape;159;p14"/>
          <p:cNvSpPr/>
          <p:nvPr/>
        </p:nvSpPr>
        <p:spPr>
          <a:xfrm>
            <a:off x="3688231" y="676545"/>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6829234" y="3495813"/>
            <a:ext cx="133275" cy="133275"/>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a:off x="8055557" y="1344311"/>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4"/>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a:off x="4229517" y="4248683"/>
            <a:ext cx="119993" cy="119993"/>
          </a:xfrm>
          <a:custGeom>
            <a:avLst/>
            <a:gdLst/>
            <a:ahLst/>
            <a:cxnLst/>
            <a:rect l="l" t="t" r="r" b="b"/>
            <a:pathLst>
              <a:path w="4579" h="4579" extrusionOk="0">
                <a:moveTo>
                  <a:pt x="0" y="1"/>
                </a:moveTo>
                <a:lnTo>
                  <a:pt x="0" y="4578"/>
                </a:lnTo>
                <a:lnTo>
                  <a:pt x="4578" y="4578"/>
                </a:lnTo>
                <a:lnTo>
                  <a:pt x="4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14"/>
          <p:cNvGrpSpPr/>
          <p:nvPr/>
        </p:nvGrpSpPr>
        <p:grpSpPr>
          <a:xfrm>
            <a:off x="6232314" y="3696331"/>
            <a:ext cx="121434" cy="1073147"/>
            <a:chOff x="6232314" y="3696331"/>
            <a:chExt cx="121434" cy="1073147"/>
          </a:xfrm>
        </p:grpSpPr>
        <p:sp>
          <p:nvSpPr>
            <p:cNvPr id="165" name="Google Shape;165;p14"/>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14"/>
          <p:cNvGrpSpPr/>
          <p:nvPr/>
        </p:nvGrpSpPr>
        <p:grpSpPr>
          <a:xfrm>
            <a:off x="6608011" y="1054827"/>
            <a:ext cx="133252" cy="1952377"/>
            <a:chOff x="6780548" y="337714"/>
            <a:chExt cx="133252" cy="1952377"/>
          </a:xfrm>
        </p:grpSpPr>
        <p:sp>
          <p:nvSpPr>
            <p:cNvPr id="168" name="Google Shape;168;p14"/>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14"/>
          <p:cNvGrpSpPr/>
          <p:nvPr/>
        </p:nvGrpSpPr>
        <p:grpSpPr>
          <a:xfrm>
            <a:off x="7142605" y="260834"/>
            <a:ext cx="199237" cy="2828935"/>
            <a:chOff x="1608717" y="1280046"/>
            <a:chExt cx="199237" cy="2828935"/>
          </a:xfrm>
        </p:grpSpPr>
        <p:sp>
          <p:nvSpPr>
            <p:cNvPr id="171" name="Google Shape;171;p14"/>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4"/>
          <p:cNvGrpSpPr/>
          <p:nvPr/>
        </p:nvGrpSpPr>
        <p:grpSpPr>
          <a:xfrm>
            <a:off x="5648108" y="665435"/>
            <a:ext cx="80476" cy="2708957"/>
            <a:chOff x="5260692" y="676553"/>
            <a:chExt cx="80476" cy="2708957"/>
          </a:xfrm>
        </p:grpSpPr>
        <p:sp>
          <p:nvSpPr>
            <p:cNvPr id="175" name="Google Shape;175;p14"/>
            <p:cNvSpPr/>
            <p:nvPr/>
          </p:nvSpPr>
          <p:spPr>
            <a:xfrm>
              <a:off x="5260692" y="3305034"/>
              <a:ext cx="80476" cy="80476"/>
            </a:xfrm>
            <a:custGeom>
              <a:avLst/>
              <a:gdLst/>
              <a:ahLst/>
              <a:cxnLst/>
              <a:rect l="l" t="t" r="r" b="b"/>
              <a:pathLst>
                <a:path w="3071" h="3071" extrusionOk="0">
                  <a:moveTo>
                    <a:pt x="1" y="1"/>
                  </a:moveTo>
                  <a:lnTo>
                    <a:pt x="1" y="3071"/>
                  </a:lnTo>
                  <a:lnTo>
                    <a:pt x="3071" y="3071"/>
                  </a:lnTo>
                  <a:lnTo>
                    <a:pt x="3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5296692" y="676553"/>
              <a:ext cx="8464" cy="2519663"/>
            </a:xfrm>
            <a:custGeom>
              <a:avLst/>
              <a:gdLst/>
              <a:ahLst/>
              <a:cxnLst/>
              <a:rect l="l" t="t" r="r" b="b"/>
              <a:pathLst>
                <a:path w="323" h="96152" extrusionOk="0">
                  <a:moveTo>
                    <a:pt x="166" y="1"/>
                  </a:moveTo>
                  <a:lnTo>
                    <a:pt x="1" y="96151"/>
                  </a:lnTo>
                  <a:lnTo>
                    <a:pt x="322" y="96151"/>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4"/>
          <p:cNvSpPr/>
          <p:nvPr/>
        </p:nvSpPr>
        <p:spPr>
          <a:xfrm>
            <a:off x="7670738" y="2784681"/>
            <a:ext cx="8464" cy="1689096"/>
          </a:xfrm>
          <a:custGeom>
            <a:avLst/>
            <a:gdLst/>
            <a:ahLst/>
            <a:cxnLst/>
            <a:rect l="l" t="t" r="r" b="b"/>
            <a:pathLst>
              <a:path w="323" h="64457" extrusionOk="0">
                <a:moveTo>
                  <a:pt x="157" y="1"/>
                </a:moveTo>
                <a:lnTo>
                  <a:pt x="0" y="64456"/>
                </a:lnTo>
                <a:lnTo>
                  <a:pt x="322" y="64456"/>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 name="Google Shape;178;p14"/>
          <p:cNvGrpSpPr/>
          <p:nvPr/>
        </p:nvGrpSpPr>
        <p:grpSpPr>
          <a:xfrm>
            <a:off x="8008096" y="2108910"/>
            <a:ext cx="199001" cy="2139769"/>
            <a:chOff x="8008096" y="2108910"/>
            <a:chExt cx="199001" cy="2139769"/>
          </a:xfrm>
        </p:grpSpPr>
        <p:sp>
          <p:nvSpPr>
            <p:cNvPr id="179" name="Google Shape;179;p14"/>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14"/>
          <p:cNvGrpSpPr/>
          <p:nvPr/>
        </p:nvGrpSpPr>
        <p:grpSpPr>
          <a:xfrm>
            <a:off x="5930000" y="1241705"/>
            <a:ext cx="199001" cy="867198"/>
            <a:chOff x="4475150" y="4052605"/>
            <a:chExt cx="199001" cy="867198"/>
          </a:xfrm>
        </p:grpSpPr>
        <p:sp>
          <p:nvSpPr>
            <p:cNvPr id="182" name="Google Shape;182;p14"/>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4"/>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14"/>
          <p:cNvSpPr/>
          <p:nvPr/>
        </p:nvSpPr>
        <p:spPr>
          <a:xfrm>
            <a:off x="5545159" y="4115388"/>
            <a:ext cx="133275" cy="133275"/>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125613C9-BF66-F3C2-CEB9-42BEC8F08E92}"/>
              </a:ext>
            </a:extLst>
          </p:cNvPr>
          <p:cNvSpPr txBox="1"/>
          <p:nvPr/>
        </p:nvSpPr>
        <p:spPr>
          <a:xfrm>
            <a:off x="469199" y="470052"/>
            <a:ext cx="3219031" cy="523220"/>
          </a:xfrm>
          <a:prstGeom prst="rect">
            <a:avLst/>
          </a:prstGeom>
          <a:noFill/>
        </p:spPr>
        <p:txBody>
          <a:bodyPr wrap="square" rtlCol="0">
            <a:spAutoFit/>
          </a:bodyPr>
          <a:lstStyle/>
          <a:p>
            <a:r>
              <a:rPr lang="en-US" sz="2800" b="1" err="1">
                <a:solidFill>
                  <a:schemeClr val="tx2"/>
                </a:solidFill>
                <a:latin typeface="Share Tech" panose="020B0604020202020204" charset="0"/>
                <a:cs typeface="Times New Roman" panose="02020603050405020304" pitchFamily="18" charset="0"/>
              </a:rPr>
              <a:t>Nhóm</a:t>
            </a:r>
            <a:r>
              <a:rPr lang="en-US" sz="2800" b="1">
                <a:solidFill>
                  <a:schemeClr val="accent5">
                    <a:lumMod val="50000"/>
                  </a:schemeClr>
                </a:solidFill>
                <a:latin typeface="Share Tech" panose="020B0604020202020204" charset="0"/>
                <a:cs typeface="Times New Roman" panose="02020603050405020304" pitchFamily="18" charset="0"/>
              </a:rPr>
              <a:t> </a:t>
            </a:r>
            <a:r>
              <a:rPr lang="en-US" sz="2800" b="1">
                <a:solidFill>
                  <a:schemeClr val="accent2">
                    <a:lumMod val="75000"/>
                  </a:schemeClr>
                </a:solidFill>
                <a:latin typeface="Share Tech" panose="020B0604020202020204" charset="0"/>
                <a:cs typeface="Times New Roman" panose="02020603050405020304" pitchFamily="18" charset="0"/>
              </a:rPr>
              <a:t>NEKO</a:t>
            </a:r>
          </a:p>
        </p:txBody>
      </p:sp>
      <p:graphicFrame>
        <p:nvGraphicFramePr>
          <p:cNvPr id="4" name="Table 2">
            <a:extLst>
              <a:ext uri="{FF2B5EF4-FFF2-40B4-BE49-F238E27FC236}">
                <a16:creationId xmlns:a16="http://schemas.microsoft.com/office/drawing/2014/main" id="{DB49BD83-2CDA-9017-89A9-F9ABAD3538D8}"/>
              </a:ext>
            </a:extLst>
          </p:cNvPr>
          <p:cNvGraphicFramePr>
            <a:graphicFrameLocks noGrp="1"/>
          </p:cNvGraphicFramePr>
          <p:nvPr>
            <p:extLst>
              <p:ext uri="{D42A27DB-BD31-4B8C-83A1-F6EECF244321}">
                <p14:modId xmlns:p14="http://schemas.microsoft.com/office/powerpoint/2010/main" val="1356666494"/>
              </p:ext>
            </p:extLst>
          </p:nvPr>
        </p:nvGraphicFramePr>
        <p:xfrm>
          <a:off x="469200" y="1538975"/>
          <a:ext cx="6080473" cy="2354319"/>
        </p:xfrm>
        <a:graphic>
          <a:graphicData uri="http://schemas.openxmlformats.org/drawingml/2006/table">
            <a:tbl>
              <a:tblPr firstRow="1" bandRow="1"/>
              <a:tblGrid>
                <a:gridCol w="3032473">
                  <a:extLst>
                    <a:ext uri="{9D8B030D-6E8A-4147-A177-3AD203B41FA5}">
                      <a16:colId xmlns:a16="http://schemas.microsoft.com/office/drawing/2014/main" val="2121456763"/>
                    </a:ext>
                  </a:extLst>
                </a:gridCol>
                <a:gridCol w="3048000">
                  <a:extLst>
                    <a:ext uri="{9D8B030D-6E8A-4147-A177-3AD203B41FA5}">
                      <a16:colId xmlns:a16="http://schemas.microsoft.com/office/drawing/2014/main" val="1817686063"/>
                    </a:ext>
                  </a:extLst>
                </a:gridCol>
              </a:tblGrid>
              <a:tr h="608642">
                <a:tc>
                  <a:txBody>
                    <a:bodyPr/>
                    <a:lstStyle/>
                    <a:p>
                      <a:r>
                        <a:rPr lang="en-US" sz="2000">
                          <a:solidFill>
                            <a:schemeClr val="tx2"/>
                          </a:solidFill>
                          <a:effectLst/>
                          <a:latin typeface="Share Tech" panose="020B0604020202020204" charset="0"/>
                          <a:cs typeface="Times New Roman" panose="02020603050405020304" pitchFamily="18" charset="0"/>
                        </a:rPr>
                        <a:t>46.01.104.211</a:t>
                      </a:r>
                    </a:p>
                  </a:txBody>
                  <a:tcPr marL="68580" marR="68580" marT="0" marB="0">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just">
                        <a:lnSpc>
                          <a:spcPct val="150000"/>
                        </a:lnSpc>
                        <a:spcAft>
                          <a:spcPts val="800"/>
                        </a:spcAft>
                      </a:pPr>
                      <a:r>
                        <a:rPr lang="en-US" sz="2000" b="0" err="1">
                          <a:solidFill>
                            <a:schemeClr val="tx2"/>
                          </a:solidFill>
                          <a:effectLst/>
                          <a:latin typeface="Share Tech" panose="020B0604020202020204" charset="0"/>
                          <a:ea typeface="Arial" panose="020B0604020202020204" pitchFamily="34" charset="0"/>
                          <a:cs typeface="Times New Roman" panose="02020603050405020304" pitchFamily="18" charset="0"/>
                        </a:rPr>
                        <a:t>Trịnh</a:t>
                      </a:r>
                      <a:r>
                        <a:rPr lang="en-US" sz="2000" b="0">
                          <a:solidFill>
                            <a:schemeClr val="tx2"/>
                          </a:solidFill>
                          <a:effectLst/>
                          <a:latin typeface="Share Tech" panose="020B0604020202020204" charset="0"/>
                          <a:ea typeface="Arial" panose="020B0604020202020204" pitchFamily="34" charset="0"/>
                          <a:cs typeface="Times New Roman" panose="02020603050405020304" pitchFamily="18" charset="0"/>
                        </a:rPr>
                        <a:t> Hoàng </a:t>
                      </a:r>
                      <a:r>
                        <a:rPr lang="en-US" sz="2000" b="0" err="1">
                          <a:solidFill>
                            <a:schemeClr val="bg1"/>
                          </a:solidFill>
                          <a:effectLst/>
                          <a:latin typeface="Share Tech" panose="020B0604020202020204" charset="0"/>
                          <a:ea typeface="Arial" panose="020B0604020202020204" pitchFamily="34" charset="0"/>
                          <a:cs typeface="Times New Roman" panose="02020603050405020304" pitchFamily="18" charset="0"/>
                        </a:rPr>
                        <a:t>Tùng</a:t>
                      </a:r>
                      <a:endParaRPr lang="en-US" sz="2000" b="0">
                        <a:solidFill>
                          <a:schemeClr val="bg1"/>
                        </a:solidFill>
                        <a:effectLst/>
                        <a:latin typeface="Share Tech" panose="020B0604020202020204" charset="0"/>
                        <a:ea typeface="Arial" panose="020B0604020202020204" pitchFamily="34" charset="0"/>
                        <a:cs typeface="Times New Roman" panose="02020603050405020304" pitchFamily="18" charset="0"/>
                      </a:endParaRPr>
                    </a:p>
                  </a:txBody>
                  <a:tcPr marL="68580" marR="68580" marT="0" marB="0">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937081504"/>
                  </a:ext>
                </a:extLst>
              </a:tr>
              <a:tr h="528393">
                <a:tc>
                  <a:txBody>
                    <a:bodyPr/>
                    <a:lstStyle/>
                    <a:p>
                      <a:r>
                        <a:rPr lang="en-US" sz="2000">
                          <a:solidFill>
                            <a:schemeClr val="tx2"/>
                          </a:solidFill>
                          <a:effectLst/>
                          <a:latin typeface="Share Tech" panose="020B0604020202020204" charset="0"/>
                          <a:cs typeface="Times New Roman" panose="02020603050405020304" pitchFamily="18" charset="0"/>
                        </a:rPr>
                        <a:t>46.01.104.146</a:t>
                      </a:r>
                      <a:endParaRPr lang="en-US" sz="2000">
                        <a:solidFill>
                          <a:schemeClr val="tx2"/>
                        </a:solidFill>
                        <a:effectLst/>
                        <a:latin typeface="Share Tech" panose="020B0604020202020204" charset="0"/>
                        <a:ea typeface="Arial" panose="020B0604020202020204" pitchFamily="34" charset="0"/>
                        <a:cs typeface="Times New Roman" panose="02020603050405020304" pitchFamily="18" charset="0"/>
                      </a:endParaRPr>
                    </a:p>
                  </a:txBody>
                  <a:tcPr marL="68580" marR="68580" marT="0" marB="0">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just">
                        <a:lnSpc>
                          <a:spcPct val="150000"/>
                        </a:lnSpc>
                        <a:spcAft>
                          <a:spcPts val="800"/>
                        </a:spcAft>
                      </a:pPr>
                      <a:r>
                        <a:rPr lang="en-US" sz="2000" err="1">
                          <a:solidFill>
                            <a:schemeClr val="tx2"/>
                          </a:solidFill>
                          <a:effectLst/>
                          <a:latin typeface="Share Tech" panose="020B0604020202020204" charset="0"/>
                          <a:ea typeface="Arial" panose="020B0604020202020204" pitchFamily="34" charset="0"/>
                          <a:cs typeface="Times New Roman" panose="02020603050405020304" pitchFamily="18" charset="0"/>
                        </a:rPr>
                        <a:t>Phạm</a:t>
                      </a:r>
                      <a:r>
                        <a:rPr lang="en-US" sz="2000">
                          <a:solidFill>
                            <a:schemeClr val="tx2"/>
                          </a:solidFill>
                          <a:effectLst/>
                          <a:latin typeface="Share Tech" panose="020B0604020202020204" charset="0"/>
                          <a:ea typeface="Arial" panose="020B0604020202020204" pitchFamily="34" charset="0"/>
                          <a:cs typeface="Times New Roman" panose="02020603050405020304" pitchFamily="18" charset="0"/>
                        </a:rPr>
                        <a:t> </a:t>
                      </a:r>
                      <a:r>
                        <a:rPr lang="en-US" sz="2000" err="1">
                          <a:solidFill>
                            <a:schemeClr val="tx2"/>
                          </a:solidFill>
                          <a:effectLst/>
                          <a:latin typeface="Share Tech" panose="020B0604020202020204" charset="0"/>
                          <a:ea typeface="Arial" panose="020B0604020202020204" pitchFamily="34" charset="0"/>
                          <a:cs typeface="Times New Roman" panose="02020603050405020304" pitchFamily="18" charset="0"/>
                        </a:rPr>
                        <a:t>Quốc</a:t>
                      </a:r>
                      <a:r>
                        <a:rPr lang="en-US" sz="2000">
                          <a:solidFill>
                            <a:schemeClr val="tx2"/>
                          </a:solidFill>
                          <a:effectLst/>
                          <a:latin typeface="Share Tech" panose="020B0604020202020204" charset="0"/>
                          <a:ea typeface="Arial" panose="020B0604020202020204" pitchFamily="34" charset="0"/>
                          <a:cs typeface="Times New Roman" panose="02020603050405020304" pitchFamily="18" charset="0"/>
                        </a:rPr>
                        <a:t> Anh </a:t>
                      </a:r>
                      <a:r>
                        <a:rPr lang="en-US" sz="2000" err="1">
                          <a:solidFill>
                            <a:schemeClr val="bg1"/>
                          </a:solidFill>
                          <a:effectLst/>
                          <a:latin typeface="Share Tech" panose="020B0604020202020204" charset="0"/>
                          <a:ea typeface="Arial" panose="020B0604020202020204" pitchFamily="34" charset="0"/>
                          <a:cs typeface="Times New Roman" panose="02020603050405020304" pitchFamily="18" charset="0"/>
                        </a:rPr>
                        <a:t>Quân</a:t>
                      </a:r>
                      <a:endParaRPr lang="en-US" sz="2000">
                        <a:solidFill>
                          <a:schemeClr val="bg1"/>
                        </a:solidFill>
                        <a:effectLst/>
                        <a:latin typeface="Share Tech" panose="020B0604020202020204" charset="0"/>
                        <a:ea typeface="Arial" panose="020B0604020202020204" pitchFamily="34" charset="0"/>
                        <a:cs typeface="Times New Roman" panose="02020603050405020304" pitchFamily="18" charset="0"/>
                      </a:endParaRPr>
                    </a:p>
                  </a:txBody>
                  <a:tcPr marL="68580" marR="68580" marT="0" marB="0">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176591723"/>
                  </a:ext>
                </a:extLst>
              </a:tr>
              <a:tr h="608642">
                <a:tc>
                  <a:txBody>
                    <a:bodyPr/>
                    <a:lstStyle/>
                    <a:p>
                      <a:pPr algn="just">
                        <a:lnSpc>
                          <a:spcPct val="150000"/>
                        </a:lnSpc>
                        <a:spcAft>
                          <a:spcPts val="800"/>
                        </a:spcAft>
                      </a:pPr>
                      <a:r>
                        <a:rPr lang="en-US" sz="2000">
                          <a:solidFill>
                            <a:schemeClr val="tx2"/>
                          </a:solidFill>
                          <a:effectLst/>
                          <a:latin typeface="Share Tech" panose="020B0604020202020204" charset="0"/>
                          <a:ea typeface="Arial" panose="020B0604020202020204" pitchFamily="34" charset="0"/>
                          <a:cs typeface="Times New Roman" panose="02020603050405020304" pitchFamily="18" charset="0"/>
                        </a:rPr>
                        <a:t>43.01.104.133</a:t>
                      </a:r>
                    </a:p>
                  </a:txBody>
                  <a:tcPr marL="68580" marR="68580" marT="0" marB="0">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just">
                        <a:lnSpc>
                          <a:spcPct val="150000"/>
                        </a:lnSpc>
                        <a:spcAft>
                          <a:spcPts val="800"/>
                        </a:spcAft>
                      </a:pPr>
                      <a:r>
                        <a:rPr lang="en-US" sz="2000" err="1">
                          <a:solidFill>
                            <a:schemeClr val="tx2"/>
                          </a:solidFill>
                          <a:effectLst/>
                          <a:latin typeface="Share Tech" panose="020B0604020202020204" charset="0"/>
                          <a:ea typeface="Arial" panose="020B0604020202020204" pitchFamily="34" charset="0"/>
                          <a:cs typeface="Times New Roman" panose="02020603050405020304" pitchFamily="18" charset="0"/>
                        </a:rPr>
                        <a:t>Hồ</a:t>
                      </a:r>
                      <a:r>
                        <a:rPr lang="en-US" sz="2000">
                          <a:solidFill>
                            <a:schemeClr val="tx2"/>
                          </a:solidFill>
                          <a:effectLst/>
                          <a:latin typeface="Share Tech" panose="020B0604020202020204" charset="0"/>
                          <a:ea typeface="Arial" panose="020B0604020202020204" pitchFamily="34" charset="0"/>
                          <a:cs typeface="Times New Roman" panose="02020603050405020304" pitchFamily="18" charset="0"/>
                        </a:rPr>
                        <a:t> Huy </a:t>
                      </a:r>
                      <a:r>
                        <a:rPr lang="en-US" sz="2000" err="1">
                          <a:solidFill>
                            <a:schemeClr val="bg1"/>
                          </a:solidFill>
                          <a:effectLst/>
                          <a:latin typeface="Share Tech" panose="020B0604020202020204" charset="0"/>
                          <a:ea typeface="Arial" panose="020B0604020202020204" pitchFamily="34" charset="0"/>
                          <a:cs typeface="Times New Roman" panose="02020603050405020304" pitchFamily="18" charset="0"/>
                        </a:rPr>
                        <a:t>Phúc</a:t>
                      </a:r>
                      <a:endParaRPr lang="en-US" sz="2000">
                        <a:solidFill>
                          <a:schemeClr val="bg1"/>
                        </a:solidFill>
                        <a:effectLst/>
                        <a:latin typeface="Share Tech" panose="020B0604020202020204" charset="0"/>
                        <a:ea typeface="Arial" panose="020B0604020202020204" pitchFamily="34" charset="0"/>
                        <a:cs typeface="Times New Roman" panose="02020603050405020304" pitchFamily="18" charset="0"/>
                      </a:endParaRPr>
                    </a:p>
                  </a:txBody>
                  <a:tcPr marL="68580" marR="68580" marT="0" marB="0">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616562133"/>
                  </a:ext>
                </a:extLst>
              </a:tr>
              <a:tr h="608642">
                <a:tc>
                  <a:txBody>
                    <a:bodyPr/>
                    <a:lstStyle/>
                    <a:p>
                      <a:pPr algn="just">
                        <a:lnSpc>
                          <a:spcPct val="150000"/>
                        </a:lnSpc>
                        <a:spcAft>
                          <a:spcPts val="800"/>
                        </a:spcAft>
                      </a:pPr>
                      <a:r>
                        <a:rPr lang="en-US" sz="2000">
                          <a:solidFill>
                            <a:schemeClr val="tx2"/>
                          </a:solidFill>
                          <a:effectLst/>
                          <a:latin typeface="Share Tech" panose="020B0604020202020204" charset="0"/>
                          <a:ea typeface="Arial" panose="020B0604020202020204" pitchFamily="34" charset="0"/>
                          <a:cs typeface="Times New Roman" panose="02020603050405020304" pitchFamily="18" charset="0"/>
                        </a:rPr>
                        <a:t>46.01.104.169</a:t>
                      </a:r>
                    </a:p>
                  </a:txBody>
                  <a:tcPr marL="68580" marR="68580" marT="0" marB="0">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just">
                        <a:lnSpc>
                          <a:spcPct val="150000"/>
                        </a:lnSpc>
                        <a:spcAft>
                          <a:spcPts val="800"/>
                        </a:spcAft>
                      </a:pPr>
                      <a:r>
                        <a:rPr lang="en-US" sz="2000" err="1">
                          <a:solidFill>
                            <a:schemeClr val="tx2"/>
                          </a:solidFill>
                          <a:effectLst/>
                          <a:latin typeface="Share Tech" panose="020B0604020202020204" charset="0"/>
                          <a:ea typeface="Arial" panose="020B0604020202020204" pitchFamily="34" charset="0"/>
                          <a:cs typeface="Times New Roman" panose="02020603050405020304" pitchFamily="18" charset="0"/>
                        </a:rPr>
                        <a:t>Nguyễn</a:t>
                      </a:r>
                      <a:r>
                        <a:rPr lang="en-US" sz="2000">
                          <a:solidFill>
                            <a:schemeClr val="tx2"/>
                          </a:solidFill>
                          <a:effectLst/>
                          <a:latin typeface="Share Tech" panose="020B0604020202020204" charset="0"/>
                          <a:ea typeface="Arial" panose="020B0604020202020204" pitchFamily="34" charset="0"/>
                          <a:cs typeface="Times New Roman" panose="02020603050405020304" pitchFamily="18" charset="0"/>
                        </a:rPr>
                        <a:t> </a:t>
                      </a:r>
                      <a:r>
                        <a:rPr lang="en-US" sz="2000" err="1">
                          <a:solidFill>
                            <a:schemeClr val="tx2"/>
                          </a:solidFill>
                          <a:effectLst/>
                          <a:latin typeface="Share Tech" panose="020B0604020202020204" charset="0"/>
                          <a:ea typeface="Arial" panose="020B0604020202020204" pitchFamily="34" charset="0"/>
                          <a:cs typeface="Times New Roman" panose="02020603050405020304" pitchFamily="18" charset="0"/>
                        </a:rPr>
                        <a:t>Trịnh</a:t>
                      </a:r>
                      <a:r>
                        <a:rPr lang="en-US" sz="2000">
                          <a:solidFill>
                            <a:schemeClr val="tx2"/>
                          </a:solidFill>
                          <a:effectLst/>
                          <a:latin typeface="Share Tech" panose="020B0604020202020204" charset="0"/>
                          <a:ea typeface="Arial" panose="020B0604020202020204" pitchFamily="34" charset="0"/>
                          <a:cs typeface="Times New Roman" panose="02020603050405020304" pitchFamily="18" charset="0"/>
                        </a:rPr>
                        <a:t> </a:t>
                      </a:r>
                      <a:r>
                        <a:rPr lang="en-US" sz="2000">
                          <a:solidFill>
                            <a:schemeClr val="bg1"/>
                          </a:solidFill>
                          <a:effectLst/>
                          <a:latin typeface="Share Tech" panose="020B0604020202020204" charset="0"/>
                          <a:ea typeface="Arial" panose="020B0604020202020204" pitchFamily="34" charset="0"/>
                          <a:cs typeface="Times New Roman" panose="02020603050405020304" pitchFamily="18" charset="0"/>
                        </a:rPr>
                        <a:t>Thành</a:t>
                      </a:r>
                    </a:p>
                  </a:txBody>
                  <a:tcPr marL="68580" marR="68580" marT="0" marB="0">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565008882"/>
                  </a:ext>
                </a:extLst>
              </a:tr>
            </a:tbl>
          </a:graphicData>
        </a:graphic>
      </p:graphicFrame>
      <p:sp>
        <p:nvSpPr>
          <p:cNvPr id="3" name="TextBox 2">
            <a:extLst>
              <a:ext uri="{FF2B5EF4-FFF2-40B4-BE49-F238E27FC236}">
                <a16:creationId xmlns:a16="http://schemas.microsoft.com/office/drawing/2014/main" id="{59D0DA95-BE9B-EB3C-9142-7BEE1C4694F3}"/>
              </a:ext>
            </a:extLst>
          </p:cNvPr>
          <p:cNvSpPr txBox="1"/>
          <p:nvPr/>
        </p:nvSpPr>
        <p:spPr>
          <a:xfrm>
            <a:off x="2199950" y="4384074"/>
            <a:ext cx="5306340" cy="307777"/>
          </a:xfrm>
          <a:prstGeom prst="rect">
            <a:avLst/>
          </a:prstGeom>
          <a:noFill/>
        </p:spPr>
        <p:txBody>
          <a:bodyPr wrap="square" rtlCol="0">
            <a:spAutoFit/>
          </a:bodyPr>
          <a:lstStyle/>
          <a:p>
            <a:r>
              <a:rPr lang="en-US" b="1">
                <a:solidFill>
                  <a:schemeClr val="tx2"/>
                </a:solidFill>
              </a:rPr>
              <a:t>Chi tiết phân công công việc đã có trong file word báo cáo</a:t>
            </a:r>
          </a:p>
        </p:txBody>
      </p:sp>
    </p:spTree>
    <p:extLst>
      <p:ext uri="{BB962C8B-B14F-4D97-AF65-F5344CB8AC3E}">
        <p14:creationId xmlns:p14="http://schemas.microsoft.com/office/powerpoint/2010/main" val="30683319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grpSp>
        <p:nvGrpSpPr>
          <p:cNvPr id="238" name="Google Shape;238;p22"/>
          <p:cNvGrpSpPr/>
          <p:nvPr/>
        </p:nvGrpSpPr>
        <p:grpSpPr>
          <a:xfrm>
            <a:off x="2756279" y="2022471"/>
            <a:ext cx="3612901" cy="1924724"/>
            <a:chOff x="233350" y="949250"/>
            <a:chExt cx="7137300" cy="3802300"/>
          </a:xfrm>
        </p:grpSpPr>
        <p:sp>
          <p:nvSpPr>
            <p:cNvPr id="239" name="Google Shape;239;p2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2"/>
          <p:cNvSpPr/>
          <p:nvPr/>
        </p:nvSpPr>
        <p:spPr>
          <a:xfrm>
            <a:off x="7905582" y="1704855"/>
            <a:ext cx="457200" cy="457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664661" y="3167616"/>
            <a:ext cx="457200" cy="457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683599" y="1699321"/>
            <a:ext cx="457200" cy="457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txBox="1">
            <a:spLocks noGrp="1"/>
          </p:cNvSpPr>
          <p:nvPr>
            <p:ph type="title"/>
          </p:nvPr>
        </p:nvSpPr>
        <p:spPr>
          <a:xfrm>
            <a:off x="717547" y="42718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NGUYÊN LÝ HOẠT ĐỘNG</a:t>
            </a:r>
            <a:endParaRPr/>
          </a:p>
        </p:txBody>
      </p:sp>
      <p:sp>
        <p:nvSpPr>
          <p:cNvPr id="295" name="Google Shape;295;p22"/>
          <p:cNvSpPr txBox="1"/>
          <p:nvPr/>
        </p:nvSpPr>
        <p:spPr>
          <a:xfrm>
            <a:off x="2869082" y="1026479"/>
            <a:ext cx="3426625"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lt2"/>
                </a:solidFill>
                <a:latin typeface="Rajdhani"/>
                <a:ea typeface="Rajdhani"/>
                <a:cs typeface="Rajdhani"/>
                <a:sym typeface="Rajdhani"/>
              </a:rPr>
              <a:t> CỦA SEMANTICS-BASED</a:t>
            </a:r>
            <a:endParaRPr sz="1800" b="1">
              <a:solidFill>
                <a:schemeClr val="lt2"/>
              </a:solidFill>
              <a:latin typeface="Rajdhani"/>
              <a:ea typeface="Rajdhani"/>
              <a:cs typeface="Rajdhani"/>
              <a:sym typeface="Rajdhani"/>
            </a:endParaRPr>
          </a:p>
        </p:txBody>
      </p:sp>
      <p:grpSp>
        <p:nvGrpSpPr>
          <p:cNvPr id="299" name="Google Shape;299;p22"/>
          <p:cNvGrpSpPr/>
          <p:nvPr/>
        </p:nvGrpSpPr>
        <p:grpSpPr>
          <a:xfrm>
            <a:off x="6216566" y="1677322"/>
            <a:ext cx="1518607" cy="738332"/>
            <a:chOff x="6430163" y="3486341"/>
            <a:chExt cx="1518607" cy="736491"/>
          </a:xfrm>
        </p:grpSpPr>
        <p:sp>
          <p:nvSpPr>
            <p:cNvPr id="300" name="Google Shape;300;p22"/>
            <p:cNvSpPr txBox="1"/>
            <p:nvPr/>
          </p:nvSpPr>
          <p:spPr>
            <a:xfrm>
              <a:off x="6430163" y="3738332"/>
              <a:ext cx="1518600" cy="48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a:solidFill>
                    <a:schemeClr val="lt2"/>
                  </a:solidFill>
                  <a:latin typeface="Fira Sans Condensed"/>
                  <a:ea typeface="Fira Sans Condensed"/>
                  <a:cs typeface="Fira Sans Condensed"/>
                  <a:sym typeface="Fira Sans Condensed"/>
                </a:rPr>
                <a:t>So sánh và lọc dữ liệu</a:t>
              </a:r>
              <a:endParaRPr>
                <a:solidFill>
                  <a:schemeClr val="lt2"/>
                </a:solidFill>
                <a:latin typeface="Fira Sans Condensed"/>
                <a:ea typeface="Fira Sans Condensed"/>
                <a:cs typeface="Fira Sans Condensed"/>
                <a:sym typeface="Fira Sans Condensed"/>
              </a:endParaRPr>
            </a:p>
          </p:txBody>
        </p:sp>
        <p:sp>
          <p:nvSpPr>
            <p:cNvPr id="301" name="Google Shape;301;p22"/>
            <p:cNvSpPr txBox="1"/>
            <p:nvPr/>
          </p:nvSpPr>
          <p:spPr>
            <a:xfrm>
              <a:off x="6430171" y="3486341"/>
              <a:ext cx="1518600" cy="457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Step3</a:t>
              </a:r>
              <a:endParaRPr sz="2400" b="1">
                <a:solidFill>
                  <a:schemeClr val="lt2"/>
                </a:solidFill>
                <a:latin typeface="Rajdhani"/>
                <a:ea typeface="Rajdhani"/>
                <a:cs typeface="Rajdhani"/>
                <a:sym typeface="Rajdhani"/>
              </a:endParaRPr>
            </a:p>
          </p:txBody>
        </p:sp>
      </p:grpSp>
      <p:grpSp>
        <p:nvGrpSpPr>
          <p:cNvPr id="302" name="Google Shape;302;p22"/>
          <p:cNvGrpSpPr/>
          <p:nvPr/>
        </p:nvGrpSpPr>
        <p:grpSpPr>
          <a:xfrm>
            <a:off x="1152051" y="1677396"/>
            <a:ext cx="1518607" cy="738258"/>
            <a:chOff x="1185999" y="2024600"/>
            <a:chExt cx="1518607" cy="738258"/>
          </a:xfrm>
        </p:grpSpPr>
        <p:sp>
          <p:nvSpPr>
            <p:cNvPr id="303" name="Google Shape;303;p22"/>
            <p:cNvSpPr txBox="1"/>
            <p:nvPr/>
          </p:nvSpPr>
          <p:spPr>
            <a:xfrm>
              <a:off x="1186007" y="2278358"/>
              <a:ext cx="15186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2"/>
                  </a:solidFill>
                  <a:latin typeface="Fira Sans Condensed"/>
                  <a:ea typeface="Fira Sans Condensed"/>
                  <a:cs typeface="Fira Sans Condensed"/>
                  <a:sym typeface="Fira Sans Condensed"/>
                </a:rPr>
                <a:t>Phân tích ngữ nghĩa của dữ liệu</a:t>
              </a:r>
              <a:endParaRPr>
                <a:solidFill>
                  <a:schemeClr val="lt2"/>
                </a:solidFill>
                <a:latin typeface="Fira Sans Condensed"/>
                <a:ea typeface="Fira Sans Condensed"/>
                <a:cs typeface="Fira Sans Condensed"/>
                <a:sym typeface="Fira Sans Condensed"/>
              </a:endParaRPr>
            </a:p>
          </p:txBody>
        </p:sp>
        <p:sp>
          <p:nvSpPr>
            <p:cNvPr id="304" name="Google Shape;304;p22"/>
            <p:cNvSpPr txBox="1"/>
            <p:nvPr/>
          </p:nvSpPr>
          <p:spPr>
            <a:xfrm>
              <a:off x="1185999" y="2024600"/>
              <a:ext cx="15186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Step1</a:t>
              </a:r>
              <a:endParaRPr sz="2400" b="1">
                <a:solidFill>
                  <a:schemeClr val="lt2"/>
                </a:solidFill>
                <a:latin typeface="Rajdhani"/>
                <a:ea typeface="Rajdhani"/>
                <a:cs typeface="Rajdhani"/>
                <a:sym typeface="Rajdhani"/>
              </a:endParaRPr>
            </a:p>
          </p:txBody>
        </p:sp>
      </p:grpSp>
      <p:grpSp>
        <p:nvGrpSpPr>
          <p:cNvPr id="305" name="Google Shape;305;p22"/>
          <p:cNvGrpSpPr/>
          <p:nvPr/>
        </p:nvGrpSpPr>
        <p:grpSpPr>
          <a:xfrm>
            <a:off x="1133113" y="3167588"/>
            <a:ext cx="1518607" cy="741783"/>
            <a:chOff x="1185999" y="3486322"/>
            <a:chExt cx="1518607" cy="741783"/>
          </a:xfrm>
        </p:grpSpPr>
        <p:sp>
          <p:nvSpPr>
            <p:cNvPr id="306" name="Google Shape;306;p22"/>
            <p:cNvSpPr txBox="1"/>
            <p:nvPr/>
          </p:nvSpPr>
          <p:spPr>
            <a:xfrm>
              <a:off x="1186007" y="3743605"/>
              <a:ext cx="15186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2"/>
                  </a:solidFill>
                  <a:latin typeface="Fira Sans Condensed"/>
                  <a:ea typeface="Fira Sans Condensed"/>
                  <a:cs typeface="Fira Sans Condensed"/>
                  <a:sym typeface="Fira Sans Condensed"/>
                </a:rPr>
                <a:t>Xử lý dữ liệu ban đầu</a:t>
              </a:r>
              <a:endParaRPr>
                <a:solidFill>
                  <a:schemeClr val="lt2"/>
                </a:solidFill>
                <a:latin typeface="Fira Sans Condensed"/>
                <a:ea typeface="Fira Sans Condensed"/>
                <a:cs typeface="Fira Sans Condensed"/>
                <a:sym typeface="Fira Sans Condensed"/>
              </a:endParaRPr>
            </a:p>
          </p:txBody>
        </p:sp>
        <p:sp>
          <p:nvSpPr>
            <p:cNvPr id="307" name="Google Shape;307;p22"/>
            <p:cNvSpPr txBox="1"/>
            <p:nvPr/>
          </p:nvSpPr>
          <p:spPr>
            <a:xfrm>
              <a:off x="1185999" y="3486322"/>
              <a:ext cx="15186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Step2</a:t>
              </a:r>
              <a:endParaRPr sz="2400" b="1">
                <a:solidFill>
                  <a:schemeClr val="lt2"/>
                </a:solidFill>
                <a:latin typeface="Rajdhani"/>
                <a:ea typeface="Rajdhani"/>
                <a:cs typeface="Rajdhani"/>
                <a:sym typeface="Rajdhani"/>
              </a:endParaRPr>
            </a:p>
          </p:txBody>
        </p:sp>
      </p:grpSp>
      <p:grpSp>
        <p:nvGrpSpPr>
          <p:cNvPr id="308" name="Google Shape;308;p22"/>
          <p:cNvGrpSpPr/>
          <p:nvPr/>
        </p:nvGrpSpPr>
        <p:grpSpPr>
          <a:xfrm>
            <a:off x="7991941" y="1824474"/>
            <a:ext cx="320362" cy="306516"/>
            <a:chOff x="3950316" y="3820307"/>
            <a:chExt cx="369805" cy="353782"/>
          </a:xfrm>
        </p:grpSpPr>
        <p:sp>
          <p:nvSpPr>
            <p:cNvPr id="309" name="Google Shape;309;p2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22"/>
          <p:cNvGrpSpPr/>
          <p:nvPr/>
        </p:nvGrpSpPr>
        <p:grpSpPr>
          <a:xfrm>
            <a:off x="733076" y="3273426"/>
            <a:ext cx="320369" cy="245580"/>
            <a:chOff x="2567841" y="1994124"/>
            <a:chExt cx="399812" cy="306477"/>
          </a:xfrm>
        </p:grpSpPr>
        <p:sp>
          <p:nvSpPr>
            <p:cNvPr id="314" name="Google Shape;314;p2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22"/>
          <p:cNvGrpSpPr/>
          <p:nvPr/>
        </p:nvGrpSpPr>
        <p:grpSpPr>
          <a:xfrm>
            <a:off x="781218" y="1797365"/>
            <a:ext cx="261963" cy="261112"/>
            <a:chOff x="852385" y="1510916"/>
            <a:chExt cx="353145" cy="351998"/>
          </a:xfrm>
        </p:grpSpPr>
        <p:sp>
          <p:nvSpPr>
            <p:cNvPr id="319" name="Google Shape;319;p2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22"/>
          <p:cNvGrpSpPr/>
          <p:nvPr/>
        </p:nvGrpSpPr>
        <p:grpSpPr>
          <a:xfrm>
            <a:off x="3745535" y="3521750"/>
            <a:ext cx="172079" cy="131908"/>
            <a:chOff x="2567841" y="1994124"/>
            <a:chExt cx="399812" cy="306477"/>
          </a:xfrm>
        </p:grpSpPr>
        <p:sp>
          <p:nvSpPr>
            <p:cNvPr id="324" name="Google Shape;324;p2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22"/>
          <p:cNvGrpSpPr/>
          <p:nvPr/>
        </p:nvGrpSpPr>
        <p:grpSpPr>
          <a:xfrm>
            <a:off x="4335492" y="2582996"/>
            <a:ext cx="172181" cy="164721"/>
            <a:chOff x="3950316" y="3820307"/>
            <a:chExt cx="369805" cy="353782"/>
          </a:xfrm>
        </p:grpSpPr>
        <p:sp>
          <p:nvSpPr>
            <p:cNvPr id="329" name="Google Shape;329;p2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22"/>
          <p:cNvSpPr/>
          <p:nvPr/>
        </p:nvSpPr>
        <p:spPr>
          <a:xfrm>
            <a:off x="3438638" y="2769995"/>
            <a:ext cx="172158" cy="140316"/>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2"/>
          <p:cNvGrpSpPr/>
          <p:nvPr/>
        </p:nvGrpSpPr>
        <p:grpSpPr>
          <a:xfrm>
            <a:off x="5988346" y="3763372"/>
            <a:ext cx="140763" cy="140306"/>
            <a:chOff x="852385" y="1510916"/>
            <a:chExt cx="353145" cy="351998"/>
          </a:xfrm>
        </p:grpSpPr>
        <p:sp>
          <p:nvSpPr>
            <p:cNvPr id="337" name="Google Shape;337;p2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305;p22">
            <a:extLst>
              <a:ext uri="{FF2B5EF4-FFF2-40B4-BE49-F238E27FC236}">
                <a16:creationId xmlns:a16="http://schemas.microsoft.com/office/drawing/2014/main" id="{57AEAD3D-CF18-6B3B-2CBF-9EAC5033E2B1}"/>
              </a:ext>
            </a:extLst>
          </p:cNvPr>
          <p:cNvGrpSpPr/>
          <p:nvPr/>
        </p:nvGrpSpPr>
        <p:grpSpPr>
          <a:xfrm>
            <a:off x="6639499" y="3198220"/>
            <a:ext cx="1518608" cy="741783"/>
            <a:chOff x="1185999" y="3486322"/>
            <a:chExt cx="1518608" cy="741783"/>
          </a:xfrm>
        </p:grpSpPr>
        <p:sp>
          <p:nvSpPr>
            <p:cNvPr id="4" name="Google Shape;306;p22">
              <a:extLst>
                <a:ext uri="{FF2B5EF4-FFF2-40B4-BE49-F238E27FC236}">
                  <a16:creationId xmlns:a16="http://schemas.microsoft.com/office/drawing/2014/main" id="{1CC15232-B6B0-F27E-E685-AF460B990F26}"/>
                </a:ext>
              </a:extLst>
            </p:cNvPr>
            <p:cNvSpPr txBox="1"/>
            <p:nvPr/>
          </p:nvSpPr>
          <p:spPr>
            <a:xfrm>
              <a:off x="1186007" y="3743605"/>
              <a:ext cx="15186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2"/>
                  </a:solidFill>
                  <a:latin typeface="Fira Sans Condensed"/>
                  <a:ea typeface="Fira Sans Condensed"/>
                  <a:cs typeface="Fira Sans Condensed"/>
                  <a:sym typeface="Fira Sans Condensed"/>
                </a:rPr>
                <a:t>Đánh giá hiệu suất</a:t>
              </a:r>
              <a:endParaRPr>
                <a:solidFill>
                  <a:schemeClr val="lt2"/>
                </a:solidFill>
                <a:latin typeface="Fira Sans Condensed"/>
                <a:ea typeface="Fira Sans Condensed"/>
                <a:cs typeface="Fira Sans Condensed"/>
                <a:sym typeface="Fira Sans Condensed"/>
              </a:endParaRPr>
            </a:p>
          </p:txBody>
        </p:sp>
        <p:sp>
          <p:nvSpPr>
            <p:cNvPr id="5" name="Google Shape;307;p22">
              <a:extLst>
                <a:ext uri="{FF2B5EF4-FFF2-40B4-BE49-F238E27FC236}">
                  <a16:creationId xmlns:a16="http://schemas.microsoft.com/office/drawing/2014/main" id="{B7B5DBCB-1D03-7FBA-7B00-F83ABC08265B}"/>
                </a:ext>
              </a:extLst>
            </p:cNvPr>
            <p:cNvSpPr txBox="1"/>
            <p:nvPr/>
          </p:nvSpPr>
          <p:spPr>
            <a:xfrm>
              <a:off x="1185999" y="3486322"/>
              <a:ext cx="15186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Step4</a:t>
              </a:r>
              <a:endParaRPr sz="2400" b="1">
                <a:solidFill>
                  <a:schemeClr val="lt2"/>
                </a:solidFill>
                <a:latin typeface="Rajdhani"/>
                <a:ea typeface="Rajdhani"/>
                <a:cs typeface="Rajdhani"/>
                <a:sym typeface="Rajdhani"/>
              </a:endParaRPr>
            </a:p>
          </p:txBody>
        </p:sp>
      </p:grpSp>
      <p:sp>
        <p:nvSpPr>
          <p:cNvPr id="10" name="Google Shape;292;p22">
            <a:extLst>
              <a:ext uri="{FF2B5EF4-FFF2-40B4-BE49-F238E27FC236}">
                <a16:creationId xmlns:a16="http://schemas.microsoft.com/office/drawing/2014/main" id="{9ACD87D0-4FF4-C423-E7CA-5953D7F45BEB}"/>
              </a:ext>
            </a:extLst>
          </p:cNvPr>
          <p:cNvSpPr/>
          <p:nvPr/>
        </p:nvSpPr>
        <p:spPr>
          <a:xfrm>
            <a:off x="3722117" y="4199773"/>
            <a:ext cx="457200" cy="457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305;p22">
            <a:extLst>
              <a:ext uri="{FF2B5EF4-FFF2-40B4-BE49-F238E27FC236}">
                <a16:creationId xmlns:a16="http://schemas.microsoft.com/office/drawing/2014/main" id="{7E05020C-FEC3-6F4B-1AF3-546CD2EAD82E}"/>
              </a:ext>
            </a:extLst>
          </p:cNvPr>
          <p:cNvGrpSpPr/>
          <p:nvPr/>
        </p:nvGrpSpPr>
        <p:grpSpPr>
          <a:xfrm>
            <a:off x="4307699" y="4099080"/>
            <a:ext cx="1518607" cy="741783"/>
            <a:chOff x="1185999" y="3486322"/>
            <a:chExt cx="1518607" cy="741783"/>
          </a:xfrm>
        </p:grpSpPr>
        <p:sp>
          <p:nvSpPr>
            <p:cNvPr id="12" name="Google Shape;306;p22">
              <a:extLst>
                <a:ext uri="{FF2B5EF4-FFF2-40B4-BE49-F238E27FC236}">
                  <a16:creationId xmlns:a16="http://schemas.microsoft.com/office/drawing/2014/main" id="{CC586A02-C02A-3085-8446-8A09C28D0D8B}"/>
                </a:ext>
              </a:extLst>
            </p:cNvPr>
            <p:cNvSpPr txBox="1"/>
            <p:nvPr/>
          </p:nvSpPr>
          <p:spPr>
            <a:xfrm>
              <a:off x="1186007" y="3743605"/>
              <a:ext cx="15186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2"/>
                  </a:solidFill>
                  <a:latin typeface="Fira Sans Condensed"/>
                  <a:ea typeface="Fira Sans Condensed"/>
                  <a:cs typeface="Fira Sans Condensed"/>
                  <a:sym typeface="Fira Sans Condensed"/>
                </a:rPr>
                <a:t>Đưa ra gợi ý đề xuất</a:t>
              </a:r>
              <a:endParaRPr>
                <a:solidFill>
                  <a:schemeClr val="lt2"/>
                </a:solidFill>
                <a:latin typeface="Fira Sans Condensed"/>
                <a:ea typeface="Fira Sans Condensed"/>
                <a:cs typeface="Fira Sans Condensed"/>
                <a:sym typeface="Fira Sans Condensed"/>
              </a:endParaRPr>
            </a:p>
          </p:txBody>
        </p:sp>
        <p:sp>
          <p:nvSpPr>
            <p:cNvPr id="13" name="Google Shape;307;p22">
              <a:extLst>
                <a:ext uri="{FF2B5EF4-FFF2-40B4-BE49-F238E27FC236}">
                  <a16:creationId xmlns:a16="http://schemas.microsoft.com/office/drawing/2014/main" id="{5ED70935-530D-204E-2E5A-0A12752C690E}"/>
                </a:ext>
              </a:extLst>
            </p:cNvPr>
            <p:cNvSpPr txBox="1"/>
            <p:nvPr/>
          </p:nvSpPr>
          <p:spPr>
            <a:xfrm>
              <a:off x="1185999" y="3486322"/>
              <a:ext cx="15186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2400" b="1">
                  <a:solidFill>
                    <a:schemeClr val="lt2"/>
                  </a:solidFill>
                  <a:latin typeface="Rajdhani"/>
                  <a:ea typeface="Rajdhani"/>
                  <a:cs typeface="Rajdhani"/>
                  <a:sym typeface="Rajdhani"/>
                </a:rPr>
                <a:t>Step5</a:t>
              </a:r>
              <a:endParaRPr sz="2400" b="1">
                <a:solidFill>
                  <a:schemeClr val="lt2"/>
                </a:solidFill>
                <a:latin typeface="Rajdhani"/>
                <a:ea typeface="Rajdhani"/>
                <a:cs typeface="Rajdhani"/>
                <a:sym typeface="Rajdhani"/>
              </a:endParaRPr>
            </a:p>
          </p:txBody>
        </p:sp>
      </p:grpSp>
      <p:grpSp>
        <p:nvGrpSpPr>
          <p:cNvPr id="14" name="Google Shape;313;p22">
            <a:extLst>
              <a:ext uri="{FF2B5EF4-FFF2-40B4-BE49-F238E27FC236}">
                <a16:creationId xmlns:a16="http://schemas.microsoft.com/office/drawing/2014/main" id="{6571F3FA-3909-457C-6B7C-49CB5B27460E}"/>
              </a:ext>
            </a:extLst>
          </p:cNvPr>
          <p:cNvGrpSpPr/>
          <p:nvPr/>
        </p:nvGrpSpPr>
        <p:grpSpPr>
          <a:xfrm>
            <a:off x="3790526" y="4296440"/>
            <a:ext cx="320369" cy="245580"/>
            <a:chOff x="2567841" y="1994124"/>
            <a:chExt cx="399812" cy="306477"/>
          </a:xfrm>
        </p:grpSpPr>
        <p:sp>
          <p:nvSpPr>
            <p:cNvPr id="15" name="Google Shape;314;p22">
              <a:extLst>
                <a:ext uri="{FF2B5EF4-FFF2-40B4-BE49-F238E27FC236}">
                  <a16:creationId xmlns:a16="http://schemas.microsoft.com/office/drawing/2014/main" id="{A137FBC6-C723-8364-4D39-87D010DB74CD}"/>
                </a:ext>
              </a:extLst>
            </p:cNvPr>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15;p22">
              <a:extLst>
                <a:ext uri="{FF2B5EF4-FFF2-40B4-BE49-F238E27FC236}">
                  <a16:creationId xmlns:a16="http://schemas.microsoft.com/office/drawing/2014/main" id="{E4B2C1A0-83BB-6E52-9D3D-35EF66094082}"/>
                </a:ext>
              </a:extLst>
            </p:cNvPr>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16;p22">
              <a:extLst>
                <a:ext uri="{FF2B5EF4-FFF2-40B4-BE49-F238E27FC236}">
                  <a16:creationId xmlns:a16="http://schemas.microsoft.com/office/drawing/2014/main" id="{C1B2C35A-1FB5-837B-8989-8C9BA7C111A9}"/>
                </a:ext>
              </a:extLst>
            </p:cNvPr>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92;p22">
            <a:extLst>
              <a:ext uri="{FF2B5EF4-FFF2-40B4-BE49-F238E27FC236}">
                <a16:creationId xmlns:a16="http://schemas.microsoft.com/office/drawing/2014/main" id="{EC6CBE62-38A5-1DD5-067F-9AA61F6E5A3A}"/>
              </a:ext>
            </a:extLst>
          </p:cNvPr>
          <p:cNvSpPr/>
          <p:nvPr/>
        </p:nvSpPr>
        <p:spPr>
          <a:xfrm>
            <a:off x="7929503" y="3353678"/>
            <a:ext cx="457200" cy="457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318;p22">
            <a:extLst>
              <a:ext uri="{FF2B5EF4-FFF2-40B4-BE49-F238E27FC236}">
                <a16:creationId xmlns:a16="http://schemas.microsoft.com/office/drawing/2014/main" id="{F8C0250F-5A42-0EFB-3827-099208B90670}"/>
              </a:ext>
            </a:extLst>
          </p:cNvPr>
          <p:cNvGrpSpPr/>
          <p:nvPr/>
        </p:nvGrpSpPr>
        <p:grpSpPr>
          <a:xfrm>
            <a:off x="8032964" y="3468610"/>
            <a:ext cx="261963" cy="261112"/>
            <a:chOff x="852385" y="1510916"/>
            <a:chExt cx="353145" cy="351998"/>
          </a:xfrm>
        </p:grpSpPr>
        <p:sp>
          <p:nvSpPr>
            <p:cNvPr id="20" name="Google Shape;319;p22">
              <a:extLst>
                <a:ext uri="{FF2B5EF4-FFF2-40B4-BE49-F238E27FC236}">
                  <a16:creationId xmlns:a16="http://schemas.microsoft.com/office/drawing/2014/main" id="{578FAB23-22C4-48AA-7A89-A17C7A719B0A}"/>
                </a:ext>
              </a:extLst>
            </p:cNvPr>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0;p22">
              <a:extLst>
                <a:ext uri="{FF2B5EF4-FFF2-40B4-BE49-F238E27FC236}">
                  <a16:creationId xmlns:a16="http://schemas.microsoft.com/office/drawing/2014/main" id="{141DC4CD-8DE1-EDE8-B100-96029961287F}"/>
                </a:ext>
              </a:extLst>
            </p:cNvPr>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1;p22">
              <a:extLst>
                <a:ext uri="{FF2B5EF4-FFF2-40B4-BE49-F238E27FC236}">
                  <a16:creationId xmlns:a16="http://schemas.microsoft.com/office/drawing/2014/main" id="{1B6F4A86-7E61-D528-79AC-4163AF723CE5}"/>
                </a:ext>
              </a:extLst>
            </p:cNvPr>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758425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23"/>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MỘT SỐ ƯU ĐIỂM</a:t>
            </a:r>
            <a:endParaRPr/>
          </a:p>
        </p:txBody>
      </p:sp>
      <p:cxnSp>
        <p:nvCxnSpPr>
          <p:cNvPr id="345" name="Google Shape;345;p23"/>
          <p:cNvCxnSpPr>
            <a:stCxn id="346" idx="3"/>
            <a:endCxn id="347" idx="2"/>
          </p:cNvCxnSpPr>
          <p:nvPr/>
        </p:nvCxnSpPr>
        <p:spPr>
          <a:xfrm flipV="1">
            <a:off x="3152726" y="2081084"/>
            <a:ext cx="3547476" cy="21167"/>
          </a:xfrm>
          <a:prstGeom prst="straightConnector1">
            <a:avLst/>
          </a:prstGeom>
          <a:noFill/>
          <a:ln w="19050" cap="flat" cmpd="sng">
            <a:solidFill>
              <a:schemeClr val="lt2"/>
            </a:solidFill>
            <a:prstDash val="solid"/>
            <a:round/>
            <a:headEnd type="oval" w="med" len="med"/>
            <a:tailEnd type="none" w="med" len="med"/>
          </a:ln>
        </p:spPr>
      </p:cxnSp>
      <p:cxnSp>
        <p:nvCxnSpPr>
          <p:cNvPr id="348" name="Google Shape;348;p23"/>
          <p:cNvCxnSpPr>
            <a:stCxn id="349" idx="3"/>
            <a:endCxn id="350" idx="2"/>
          </p:cNvCxnSpPr>
          <p:nvPr/>
        </p:nvCxnSpPr>
        <p:spPr>
          <a:xfrm flipV="1">
            <a:off x="3152726" y="2752546"/>
            <a:ext cx="3547476" cy="13880"/>
          </a:xfrm>
          <a:prstGeom prst="straightConnector1">
            <a:avLst/>
          </a:prstGeom>
          <a:noFill/>
          <a:ln w="19050" cap="flat" cmpd="sng">
            <a:solidFill>
              <a:schemeClr val="lt2"/>
            </a:solidFill>
            <a:prstDash val="solid"/>
            <a:round/>
            <a:headEnd type="oval" w="med" len="med"/>
            <a:tailEnd type="none" w="med" len="med"/>
          </a:ln>
        </p:spPr>
      </p:cxnSp>
      <p:cxnSp>
        <p:nvCxnSpPr>
          <p:cNvPr id="351" name="Google Shape;351;p23"/>
          <p:cNvCxnSpPr>
            <a:stCxn id="352" idx="3"/>
            <a:endCxn id="353" idx="2"/>
          </p:cNvCxnSpPr>
          <p:nvPr/>
        </p:nvCxnSpPr>
        <p:spPr>
          <a:xfrm flipV="1">
            <a:off x="3152726" y="3423958"/>
            <a:ext cx="3547476" cy="6644"/>
          </a:xfrm>
          <a:prstGeom prst="straightConnector1">
            <a:avLst/>
          </a:prstGeom>
          <a:noFill/>
          <a:ln w="19050" cap="flat" cmpd="sng">
            <a:solidFill>
              <a:schemeClr val="lt2"/>
            </a:solidFill>
            <a:prstDash val="solid"/>
            <a:round/>
            <a:headEnd type="oval" w="med" len="med"/>
            <a:tailEnd type="none" w="med" len="med"/>
          </a:ln>
        </p:spPr>
      </p:cxnSp>
      <p:cxnSp>
        <p:nvCxnSpPr>
          <p:cNvPr id="354" name="Google Shape;354;p23"/>
          <p:cNvCxnSpPr>
            <a:stCxn id="355" idx="3"/>
            <a:endCxn id="356" idx="2"/>
          </p:cNvCxnSpPr>
          <p:nvPr/>
        </p:nvCxnSpPr>
        <p:spPr>
          <a:xfrm flipV="1">
            <a:off x="3152726" y="4073615"/>
            <a:ext cx="3547476" cy="21163"/>
          </a:xfrm>
          <a:prstGeom prst="straightConnector1">
            <a:avLst/>
          </a:prstGeom>
          <a:noFill/>
          <a:ln w="19050" cap="flat" cmpd="sng">
            <a:solidFill>
              <a:schemeClr val="lt2"/>
            </a:solidFill>
            <a:prstDash val="solid"/>
            <a:round/>
            <a:headEnd type="oval" w="med" len="med"/>
            <a:tailEnd type="none" w="med" len="med"/>
          </a:ln>
        </p:spPr>
      </p:cxnSp>
      <p:grpSp>
        <p:nvGrpSpPr>
          <p:cNvPr id="357" name="Google Shape;357;p23"/>
          <p:cNvGrpSpPr/>
          <p:nvPr/>
        </p:nvGrpSpPr>
        <p:grpSpPr>
          <a:xfrm>
            <a:off x="5767327" y="2456303"/>
            <a:ext cx="2056250" cy="592484"/>
            <a:chOff x="5767327" y="2456303"/>
            <a:chExt cx="2056250" cy="592484"/>
          </a:xfrm>
        </p:grpSpPr>
        <p:sp>
          <p:nvSpPr>
            <p:cNvPr id="350" name="Google Shape;350;p23"/>
            <p:cNvSpPr/>
            <p:nvPr/>
          </p:nvSpPr>
          <p:spPr>
            <a:xfrm>
              <a:off x="6700202" y="2657296"/>
              <a:ext cx="190500" cy="1905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a:off x="5767327" y="2456303"/>
              <a:ext cx="2056250" cy="592484"/>
            </a:xfrm>
            <a:custGeom>
              <a:avLst/>
              <a:gdLst/>
              <a:ahLst/>
              <a:cxnLst/>
              <a:rect l="l" t="t" r="r" b="b"/>
              <a:pathLst>
                <a:path w="86991" h="24031" extrusionOk="0">
                  <a:moveTo>
                    <a:pt x="0" y="0"/>
                  </a:moveTo>
                  <a:lnTo>
                    <a:pt x="13945" y="24031"/>
                  </a:lnTo>
                  <a:lnTo>
                    <a:pt x="72847" y="24031"/>
                  </a:lnTo>
                  <a:lnTo>
                    <a:pt x="86991" y="0"/>
                  </a:lnTo>
                  <a:close/>
                </a:path>
              </a:pathLst>
            </a:custGeom>
            <a:solidFill>
              <a:schemeClr val="l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191919"/>
                </a:buClr>
                <a:buSzPts val="1100"/>
                <a:buFont typeface="Arial"/>
                <a:buNone/>
              </a:pPr>
              <a:endParaRPr>
                <a:solidFill>
                  <a:srgbClr val="595959"/>
                </a:solidFill>
                <a:latin typeface="Roboto"/>
                <a:ea typeface="Roboto"/>
                <a:cs typeface="Roboto"/>
                <a:sym typeface="Roboto"/>
              </a:endParaRPr>
            </a:p>
          </p:txBody>
        </p:sp>
      </p:grpSp>
      <p:grpSp>
        <p:nvGrpSpPr>
          <p:cNvPr id="359" name="Google Shape;359;p23"/>
          <p:cNvGrpSpPr/>
          <p:nvPr/>
        </p:nvGrpSpPr>
        <p:grpSpPr>
          <a:xfrm>
            <a:off x="6099714" y="3127470"/>
            <a:ext cx="1391475" cy="592977"/>
            <a:chOff x="6099714" y="3127470"/>
            <a:chExt cx="1391475" cy="592977"/>
          </a:xfrm>
        </p:grpSpPr>
        <p:sp>
          <p:nvSpPr>
            <p:cNvPr id="353" name="Google Shape;353;p23"/>
            <p:cNvSpPr/>
            <p:nvPr/>
          </p:nvSpPr>
          <p:spPr>
            <a:xfrm>
              <a:off x="6700202" y="3328708"/>
              <a:ext cx="190500" cy="190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6099714" y="3127470"/>
              <a:ext cx="1391475" cy="592977"/>
            </a:xfrm>
            <a:custGeom>
              <a:avLst/>
              <a:gdLst/>
              <a:ahLst/>
              <a:cxnLst/>
              <a:rect l="l" t="t" r="r" b="b"/>
              <a:pathLst>
                <a:path w="62405" h="24051" extrusionOk="0">
                  <a:moveTo>
                    <a:pt x="1" y="1"/>
                  </a:moveTo>
                  <a:lnTo>
                    <a:pt x="13707" y="24051"/>
                  </a:lnTo>
                  <a:lnTo>
                    <a:pt x="48400" y="24051"/>
                  </a:lnTo>
                  <a:lnTo>
                    <a:pt x="62404" y="1"/>
                  </a:ln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191919"/>
                </a:buClr>
                <a:buSzPts val="1100"/>
                <a:buFont typeface="Arial"/>
                <a:buNone/>
              </a:pPr>
              <a:endParaRPr>
                <a:solidFill>
                  <a:srgbClr val="595959"/>
                </a:solidFill>
                <a:latin typeface="Roboto"/>
                <a:ea typeface="Roboto"/>
                <a:cs typeface="Roboto"/>
                <a:sym typeface="Roboto"/>
              </a:endParaRPr>
            </a:p>
          </p:txBody>
        </p:sp>
      </p:grpSp>
      <p:grpSp>
        <p:nvGrpSpPr>
          <p:cNvPr id="361" name="Google Shape;361;p23"/>
          <p:cNvGrpSpPr/>
          <p:nvPr/>
        </p:nvGrpSpPr>
        <p:grpSpPr>
          <a:xfrm>
            <a:off x="6411324" y="3799152"/>
            <a:ext cx="768256" cy="548927"/>
            <a:chOff x="6411324" y="3799152"/>
            <a:chExt cx="768256" cy="548927"/>
          </a:xfrm>
        </p:grpSpPr>
        <p:sp>
          <p:nvSpPr>
            <p:cNvPr id="356" name="Google Shape;356;p23"/>
            <p:cNvSpPr/>
            <p:nvPr/>
          </p:nvSpPr>
          <p:spPr>
            <a:xfrm>
              <a:off x="6700202" y="3978365"/>
              <a:ext cx="190500" cy="1905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6411324" y="3799152"/>
              <a:ext cx="768256" cy="548927"/>
            </a:xfrm>
            <a:custGeom>
              <a:avLst/>
              <a:gdLst/>
              <a:ahLst/>
              <a:cxnLst/>
              <a:rect l="l" t="t" r="r" b="b"/>
              <a:pathLst>
                <a:path w="38056" h="24052" extrusionOk="0">
                  <a:moveTo>
                    <a:pt x="1" y="1"/>
                  </a:moveTo>
                  <a:lnTo>
                    <a:pt x="13926" y="24051"/>
                  </a:lnTo>
                  <a:lnTo>
                    <a:pt x="24091" y="24051"/>
                  </a:lnTo>
                  <a:lnTo>
                    <a:pt x="38055" y="1"/>
                  </a:lnTo>
                  <a:close/>
                </a:path>
              </a:pathLst>
            </a:custGeom>
            <a:solidFill>
              <a:schemeClr val="dk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191919"/>
                </a:buClr>
                <a:buSzPts val="1100"/>
                <a:buFont typeface="Arial"/>
                <a:buNone/>
              </a:pPr>
              <a:endParaRPr>
                <a:solidFill>
                  <a:srgbClr val="595959"/>
                </a:solidFill>
                <a:latin typeface="Roboto"/>
                <a:ea typeface="Roboto"/>
                <a:cs typeface="Roboto"/>
                <a:sym typeface="Roboto"/>
              </a:endParaRPr>
            </a:p>
          </p:txBody>
        </p:sp>
      </p:grpSp>
      <p:grpSp>
        <p:nvGrpSpPr>
          <p:cNvPr id="363" name="Google Shape;363;p23"/>
          <p:cNvGrpSpPr/>
          <p:nvPr/>
        </p:nvGrpSpPr>
        <p:grpSpPr>
          <a:xfrm>
            <a:off x="5420948" y="1784583"/>
            <a:ext cx="2749008" cy="593002"/>
            <a:chOff x="5420948" y="1784583"/>
            <a:chExt cx="2749008" cy="593002"/>
          </a:xfrm>
        </p:grpSpPr>
        <p:sp>
          <p:nvSpPr>
            <p:cNvPr id="347" name="Google Shape;347;p23"/>
            <p:cNvSpPr/>
            <p:nvPr/>
          </p:nvSpPr>
          <p:spPr>
            <a:xfrm>
              <a:off x="6700202" y="1985834"/>
              <a:ext cx="190500" cy="1905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a:off x="5420948" y="1784583"/>
              <a:ext cx="2749008" cy="593002"/>
            </a:xfrm>
            <a:custGeom>
              <a:avLst/>
              <a:gdLst/>
              <a:ahLst/>
              <a:cxnLst/>
              <a:rect l="l" t="t" r="r" b="b"/>
              <a:pathLst>
                <a:path w="111499" h="24052" extrusionOk="0">
                  <a:moveTo>
                    <a:pt x="0" y="1"/>
                  </a:moveTo>
                  <a:lnTo>
                    <a:pt x="13925" y="24051"/>
                  </a:lnTo>
                  <a:lnTo>
                    <a:pt x="97037" y="24051"/>
                  </a:lnTo>
                  <a:lnTo>
                    <a:pt x="111499" y="1"/>
                  </a:lnTo>
                  <a:close/>
                </a:path>
              </a:pathLst>
            </a:custGeom>
            <a:solidFill>
              <a:schemeClr val="dk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595959"/>
                </a:solidFill>
                <a:latin typeface="Roboto"/>
                <a:ea typeface="Roboto"/>
                <a:cs typeface="Roboto"/>
                <a:sym typeface="Roboto"/>
              </a:endParaRPr>
            </a:p>
          </p:txBody>
        </p:sp>
      </p:grpSp>
      <p:sp>
        <p:nvSpPr>
          <p:cNvPr id="349" name="Google Shape;349;p23"/>
          <p:cNvSpPr txBox="1"/>
          <p:nvPr/>
        </p:nvSpPr>
        <p:spPr>
          <a:xfrm>
            <a:off x="1674926" y="2524176"/>
            <a:ext cx="14778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Trải nghiệm tốt hơn</a:t>
            </a:r>
            <a:endParaRPr>
              <a:solidFill>
                <a:schemeClr val="lt2"/>
              </a:solidFill>
              <a:latin typeface="Fira Sans Condensed"/>
              <a:ea typeface="Fira Sans Condensed"/>
              <a:cs typeface="Fira Sans Condensed"/>
              <a:sym typeface="Fira Sans Condensed"/>
            </a:endParaRPr>
          </a:p>
        </p:txBody>
      </p:sp>
      <p:sp>
        <p:nvSpPr>
          <p:cNvPr id="355" name="Google Shape;355;p23"/>
          <p:cNvSpPr txBox="1"/>
          <p:nvPr/>
        </p:nvSpPr>
        <p:spPr>
          <a:xfrm>
            <a:off x="1674926" y="3852528"/>
            <a:ext cx="14778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Nâng cao cá nhân hóa</a:t>
            </a:r>
            <a:endParaRPr>
              <a:solidFill>
                <a:schemeClr val="lt2"/>
              </a:solidFill>
              <a:latin typeface="Fira Sans Condensed"/>
              <a:ea typeface="Fira Sans Condensed"/>
              <a:cs typeface="Fira Sans Condensed"/>
              <a:sym typeface="Fira Sans Condensed"/>
            </a:endParaRPr>
          </a:p>
        </p:txBody>
      </p:sp>
      <p:sp>
        <p:nvSpPr>
          <p:cNvPr id="346" name="Google Shape;346;p23"/>
          <p:cNvSpPr txBox="1"/>
          <p:nvPr/>
        </p:nvSpPr>
        <p:spPr>
          <a:xfrm>
            <a:off x="1674926" y="1860001"/>
            <a:ext cx="14778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Cải thiện độ chính xác</a:t>
            </a:r>
            <a:endParaRPr>
              <a:solidFill>
                <a:schemeClr val="lt2"/>
              </a:solidFill>
              <a:latin typeface="Fira Sans Condensed"/>
              <a:ea typeface="Fira Sans Condensed"/>
              <a:cs typeface="Fira Sans Condensed"/>
              <a:sym typeface="Fira Sans Condensed"/>
            </a:endParaRPr>
          </a:p>
        </p:txBody>
      </p:sp>
      <p:sp>
        <p:nvSpPr>
          <p:cNvPr id="352" name="Google Shape;352;p23"/>
          <p:cNvSpPr txBox="1"/>
          <p:nvPr/>
        </p:nvSpPr>
        <p:spPr>
          <a:xfrm>
            <a:off x="1674926" y="3188352"/>
            <a:ext cx="14778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Tăng tính đa dạng</a:t>
            </a:r>
            <a:endParaRPr>
              <a:solidFill>
                <a:schemeClr val="lt2"/>
              </a:solidFill>
              <a:latin typeface="Fira Sans Condensed"/>
              <a:ea typeface="Fira Sans Condensed"/>
              <a:cs typeface="Fira Sans Condensed"/>
              <a:sym typeface="Fira Sans Condensed"/>
            </a:endParaRPr>
          </a:p>
        </p:txBody>
      </p:sp>
      <p:sp>
        <p:nvSpPr>
          <p:cNvPr id="373" name="Google Shape;373;p23"/>
          <p:cNvSpPr txBox="1"/>
          <p:nvPr/>
        </p:nvSpPr>
        <p:spPr>
          <a:xfrm>
            <a:off x="3083250" y="1104549"/>
            <a:ext cx="29775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lt2"/>
                </a:solidFill>
                <a:latin typeface="Rajdhani"/>
                <a:ea typeface="Rajdhani"/>
                <a:cs typeface="Rajdhani"/>
                <a:sym typeface="Rajdhani"/>
              </a:rPr>
              <a:t>CỦA SEMANTICS-BASED</a:t>
            </a:r>
            <a:endParaRPr sz="1800" b="1">
              <a:solidFill>
                <a:schemeClr val="lt2"/>
              </a:solidFill>
              <a:latin typeface="Rajdhani"/>
              <a:ea typeface="Rajdhani"/>
              <a:cs typeface="Rajdhani"/>
              <a:sym typeface="Rajdhani"/>
            </a:endParaRPr>
          </a:p>
        </p:txBody>
      </p:sp>
      <p:grpSp>
        <p:nvGrpSpPr>
          <p:cNvPr id="374" name="Google Shape;374;p23"/>
          <p:cNvGrpSpPr/>
          <p:nvPr/>
        </p:nvGrpSpPr>
        <p:grpSpPr>
          <a:xfrm>
            <a:off x="993623" y="1985217"/>
            <a:ext cx="332761" cy="234066"/>
            <a:chOff x="7989683" y="2350207"/>
            <a:chExt cx="332761" cy="234066"/>
          </a:xfrm>
        </p:grpSpPr>
        <p:sp>
          <p:nvSpPr>
            <p:cNvPr id="375" name="Google Shape;375;p2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23"/>
          <p:cNvGrpSpPr/>
          <p:nvPr/>
        </p:nvGrpSpPr>
        <p:grpSpPr>
          <a:xfrm>
            <a:off x="982287" y="2588519"/>
            <a:ext cx="355434" cy="355815"/>
            <a:chOff x="4673540" y="3680297"/>
            <a:chExt cx="355434" cy="355815"/>
          </a:xfrm>
        </p:grpSpPr>
        <p:sp>
          <p:nvSpPr>
            <p:cNvPr id="382" name="Google Shape;382;p2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23"/>
          <p:cNvGrpSpPr/>
          <p:nvPr/>
        </p:nvGrpSpPr>
        <p:grpSpPr>
          <a:xfrm>
            <a:off x="981906" y="3297787"/>
            <a:ext cx="356196" cy="265631"/>
            <a:chOff x="5216456" y="3725484"/>
            <a:chExt cx="356196" cy="265631"/>
          </a:xfrm>
        </p:grpSpPr>
        <p:sp>
          <p:nvSpPr>
            <p:cNvPr id="386" name="Google Shape;386;p2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23"/>
          <p:cNvGrpSpPr/>
          <p:nvPr/>
        </p:nvGrpSpPr>
        <p:grpSpPr>
          <a:xfrm>
            <a:off x="973985" y="3917157"/>
            <a:ext cx="372073" cy="355243"/>
            <a:chOff x="7390435" y="3680868"/>
            <a:chExt cx="372073" cy="355243"/>
          </a:xfrm>
        </p:grpSpPr>
        <p:sp>
          <p:nvSpPr>
            <p:cNvPr id="389" name="Google Shape;389;p2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23"/>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MỘT SỐ ƯU ĐIỂM</a:t>
            </a:r>
            <a:endParaRPr/>
          </a:p>
        </p:txBody>
      </p:sp>
      <p:cxnSp>
        <p:nvCxnSpPr>
          <p:cNvPr id="345" name="Google Shape;345;p23"/>
          <p:cNvCxnSpPr>
            <a:cxnSpLocks/>
            <a:stCxn id="346" idx="3"/>
            <a:endCxn id="347" idx="2"/>
          </p:cNvCxnSpPr>
          <p:nvPr/>
        </p:nvCxnSpPr>
        <p:spPr>
          <a:xfrm flipH="1">
            <a:off x="1367220" y="2102251"/>
            <a:ext cx="6125686" cy="46706"/>
          </a:xfrm>
          <a:prstGeom prst="straightConnector1">
            <a:avLst/>
          </a:prstGeom>
          <a:noFill/>
          <a:ln w="19050" cap="flat" cmpd="sng">
            <a:solidFill>
              <a:schemeClr val="lt2"/>
            </a:solidFill>
            <a:prstDash val="solid"/>
            <a:round/>
            <a:headEnd type="oval" w="med" len="med"/>
            <a:tailEnd type="none" w="med" len="med"/>
          </a:ln>
        </p:spPr>
      </p:cxnSp>
      <p:cxnSp>
        <p:nvCxnSpPr>
          <p:cNvPr id="348" name="Google Shape;348;p23"/>
          <p:cNvCxnSpPr>
            <a:cxnSpLocks/>
            <a:stCxn id="349" idx="3"/>
            <a:endCxn id="350" idx="2"/>
          </p:cNvCxnSpPr>
          <p:nvPr/>
        </p:nvCxnSpPr>
        <p:spPr>
          <a:xfrm flipH="1">
            <a:off x="1367220" y="2766426"/>
            <a:ext cx="6125686" cy="53993"/>
          </a:xfrm>
          <a:prstGeom prst="straightConnector1">
            <a:avLst/>
          </a:prstGeom>
          <a:noFill/>
          <a:ln w="19050" cap="flat" cmpd="sng">
            <a:solidFill>
              <a:schemeClr val="lt2"/>
            </a:solidFill>
            <a:prstDash val="solid"/>
            <a:round/>
            <a:headEnd type="oval" w="med" len="med"/>
            <a:tailEnd type="none" w="med" len="med"/>
          </a:ln>
        </p:spPr>
      </p:cxnSp>
      <p:grpSp>
        <p:nvGrpSpPr>
          <p:cNvPr id="359" name="Google Shape;359;p23"/>
          <p:cNvGrpSpPr/>
          <p:nvPr/>
        </p:nvGrpSpPr>
        <p:grpSpPr>
          <a:xfrm>
            <a:off x="766732" y="3195343"/>
            <a:ext cx="1391475" cy="592977"/>
            <a:chOff x="6099714" y="3127470"/>
            <a:chExt cx="1391475" cy="592977"/>
          </a:xfrm>
        </p:grpSpPr>
        <p:sp>
          <p:nvSpPr>
            <p:cNvPr id="353" name="Google Shape;353;p23"/>
            <p:cNvSpPr/>
            <p:nvPr/>
          </p:nvSpPr>
          <p:spPr>
            <a:xfrm>
              <a:off x="6700202" y="3328708"/>
              <a:ext cx="190500" cy="190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6099714" y="3127470"/>
              <a:ext cx="1391475" cy="592977"/>
            </a:xfrm>
            <a:custGeom>
              <a:avLst/>
              <a:gdLst/>
              <a:ahLst/>
              <a:cxnLst/>
              <a:rect l="l" t="t" r="r" b="b"/>
              <a:pathLst>
                <a:path w="62405" h="24051" extrusionOk="0">
                  <a:moveTo>
                    <a:pt x="1" y="1"/>
                  </a:moveTo>
                  <a:lnTo>
                    <a:pt x="13707" y="24051"/>
                  </a:lnTo>
                  <a:lnTo>
                    <a:pt x="48400" y="24051"/>
                  </a:lnTo>
                  <a:lnTo>
                    <a:pt x="62404" y="1"/>
                  </a:ln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191919"/>
                </a:buClr>
                <a:buSzPts val="1100"/>
                <a:buFont typeface="Arial"/>
                <a:buNone/>
              </a:pPr>
              <a:endParaRPr>
                <a:solidFill>
                  <a:srgbClr val="595959"/>
                </a:solidFill>
                <a:latin typeface="Roboto"/>
                <a:ea typeface="Roboto"/>
                <a:cs typeface="Roboto"/>
                <a:sym typeface="Roboto"/>
              </a:endParaRPr>
            </a:p>
          </p:txBody>
        </p:sp>
      </p:grpSp>
      <p:grpSp>
        <p:nvGrpSpPr>
          <p:cNvPr id="361" name="Google Shape;361;p23"/>
          <p:cNvGrpSpPr/>
          <p:nvPr/>
        </p:nvGrpSpPr>
        <p:grpSpPr>
          <a:xfrm>
            <a:off x="1078342" y="3867025"/>
            <a:ext cx="768256" cy="548927"/>
            <a:chOff x="6411324" y="3799152"/>
            <a:chExt cx="768256" cy="548927"/>
          </a:xfrm>
        </p:grpSpPr>
        <p:sp>
          <p:nvSpPr>
            <p:cNvPr id="356" name="Google Shape;356;p23"/>
            <p:cNvSpPr/>
            <p:nvPr/>
          </p:nvSpPr>
          <p:spPr>
            <a:xfrm>
              <a:off x="6700202" y="3978365"/>
              <a:ext cx="190500" cy="190500"/>
            </a:xfrm>
            <a:prstGeom prst="ellipse">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6411324" y="3799152"/>
              <a:ext cx="768256" cy="548927"/>
            </a:xfrm>
            <a:custGeom>
              <a:avLst/>
              <a:gdLst/>
              <a:ahLst/>
              <a:cxnLst/>
              <a:rect l="l" t="t" r="r" b="b"/>
              <a:pathLst>
                <a:path w="38056" h="24052" extrusionOk="0">
                  <a:moveTo>
                    <a:pt x="1" y="1"/>
                  </a:moveTo>
                  <a:lnTo>
                    <a:pt x="13926" y="24051"/>
                  </a:lnTo>
                  <a:lnTo>
                    <a:pt x="24091" y="24051"/>
                  </a:lnTo>
                  <a:lnTo>
                    <a:pt x="38055" y="1"/>
                  </a:lnTo>
                  <a:close/>
                </a:path>
              </a:pathLst>
            </a:custGeom>
            <a:solidFill>
              <a:schemeClr val="dk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191919"/>
                </a:buClr>
                <a:buSzPts val="1100"/>
                <a:buFont typeface="Arial"/>
                <a:buNone/>
              </a:pPr>
              <a:endParaRPr>
                <a:solidFill>
                  <a:srgbClr val="595959"/>
                </a:solidFill>
                <a:latin typeface="Roboto"/>
                <a:ea typeface="Roboto"/>
                <a:cs typeface="Roboto"/>
                <a:sym typeface="Roboto"/>
              </a:endParaRPr>
            </a:p>
          </p:txBody>
        </p:sp>
      </p:grpSp>
      <p:sp>
        <p:nvSpPr>
          <p:cNvPr id="349" name="Google Shape;349;p23"/>
          <p:cNvSpPr txBox="1"/>
          <p:nvPr/>
        </p:nvSpPr>
        <p:spPr>
          <a:xfrm>
            <a:off x="5640946" y="2524176"/>
            <a:ext cx="185196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Đáp ứng sở thích người dùng</a:t>
            </a:r>
            <a:endParaRPr>
              <a:solidFill>
                <a:schemeClr val="lt2"/>
              </a:solidFill>
              <a:latin typeface="Fira Sans Condensed"/>
              <a:ea typeface="Fira Sans Condensed"/>
              <a:cs typeface="Fira Sans Condensed"/>
              <a:sym typeface="Fira Sans Condensed"/>
            </a:endParaRPr>
          </a:p>
        </p:txBody>
      </p:sp>
      <p:sp>
        <p:nvSpPr>
          <p:cNvPr id="346" name="Google Shape;346;p23"/>
          <p:cNvSpPr txBox="1"/>
          <p:nvPr/>
        </p:nvSpPr>
        <p:spPr>
          <a:xfrm>
            <a:off x="6015106" y="1860001"/>
            <a:ext cx="1477800" cy="48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Khả năng mở rộng tốt hơn</a:t>
            </a:r>
            <a:endParaRPr>
              <a:solidFill>
                <a:schemeClr val="lt2"/>
              </a:solidFill>
              <a:latin typeface="Fira Sans Condensed"/>
              <a:ea typeface="Fira Sans Condensed"/>
              <a:cs typeface="Fira Sans Condensed"/>
              <a:sym typeface="Fira Sans Condensed"/>
            </a:endParaRPr>
          </a:p>
        </p:txBody>
      </p:sp>
      <p:sp>
        <p:nvSpPr>
          <p:cNvPr id="373" name="Google Shape;373;p23"/>
          <p:cNvSpPr txBox="1"/>
          <p:nvPr/>
        </p:nvSpPr>
        <p:spPr>
          <a:xfrm>
            <a:off x="3083250" y="1104549"/>
            <a:ext cx="29775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lt2"/>
                </a:solidFill>
                <a:latin typeface="Rajdhani"/>
                <a:ea typeface="Rajdhani"/>
                <a:cs typeface="Rajdhani"/>
                <a:sym typeface="Rajdhani"/>
              </a:rPr>
              <a:t>CỦA SEMANTICS-BASED</a:t>
            </a:r>
            <a:endParaRPr sz="1800" b="1">
              <a:solidFill>
                <a:schemeClr val="lt2"/>
              </a:solidFill>
              <a:latin typeface="Rajdhani"/>
              <a:ea typeface="Rajdhani"/>
              <a:cs typeface="Rajdhani"/>
              <a:sym typeface="Rajdhani"/>
            </a:endParaRPr>
          </a:p>
        </p:txBody>
      </p:sp>
      <p:grpSp>
        <p:nvGrpSpPr>
          <p:cNvPr id="374" name="Google Shape;374;p23"/>
          <p:cNvGrpSpPr/>
          <p:nvPr/>
        </p:nvGrpSpPr>
        <p:grpSpPr>
          <a:xfrm>
            <a:off x="993623" y="1985217"/>
            <a:ext cx="332761" cy="234066"/>
            <a:chOff x="7989683" y="2350207"/>
            <a:chExt cx="332761" cy="234066"/>
          </a:xfrm>
        </p:grpSpPr>
        <p:sp>
          <p:nvSpPr>
            <p:cNvPr id="375" name="Google Shape;375;p2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23"/>
          <p:cNvGrpSpPr/>
          <p:nvPr/>
        </p:nvGrpSpPr>
        <p:grpSpPr>
          <a:xfrm>
            <a:off x="982287" y="2588519"/>
            <a:ext cx="355434" cy="355815"/>
            <a:chOff x="4673540" y="3680297"/>
            <a:chExt cx="355434" cy="355815"/>
          </a:xfrm>
        </p:grpSpPr>
        <p:sp>
          <p:nvSpPr>
            <p:cNvPr id="382" name="Google Shape;382;p2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23"/>
          <p:cNvGrpSpPr/>
          <p:nvPr/>
        </p:nvGrpSpPr>
        <p:grpSpPr>
          <a:xfrm>
            <a:off x="981906" y="3297787"/>
            <a:ext cx="356196" cy="265631"/>
            <a:chOff x="5216456" y="3725484"/>
            <a:chExt cx="356196" cy="265631"/>
          </a:xfrm>
        </p:grpSpPr>
        <p:sp>
          <p:nvSpPr>
            <p:cNvPr id="386" name="Google Shape;386;p2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363;p23"/>
          <p:cNvGrpSpPr/>
          <p:nvPr/>
        </p:nvGrpSpPr>
        <p:grpSpPr>
          <a:xfrm>
            <a:off x="87966" y="1852456"/>
            <a:ext cx="2749008" cy="593002"/>
            <a:chOff x="5420948" y="1784583"/>
            <a:chExt cx="2749008" cy="593002"/>
          </a:xfrm>
        </p:grpSpPr>
        <p:sp>
          <p:nvSpPr>
            <p:cNvPr id="347" name="Google Shape;347;p23"/>
            <p:cNvSpPr/>
            <p:nvPr/>
          </p:nvSpPr>
          <p:spPr>
            <a:xfrm>
              <a:off x="6700202" y="1985834"/>
              <a:ext cx="190500" cy="1905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a:off x="5420948" y="1784583"/>
              <a:ext cx="2749008" cy="593002"/>
            </a:xfrm>
            <a:custGeom>
              <a:avLst/>
              <a:gdLst/>
              <a:ahLst/>
              <a:cxnLst/>
              <a:rect l="l" t="t" r="r" b="b"/>
              <a:pathLst>
                <a:path w="111499" h="24052" extrusionOk="0">
                  <a:moveTo>
                    <a:pt x="0" y="1"/>
                  </a:moveTo>
                  <a:lnTo>
                    <a:pt x="13925" y="24051"/>
                  </a:lnTo>
                  <a:lnTo>
                    <a:pt x="97037" y="24051"/>
                  </a:lnTo>
                  <a:lnTo>
                    <a:pt x="111499" y="1"/>
                  </a:lnTo>
                  <a:close/>
                </a:path>
              </a:pathLst>
            </a:custGeom>
            <a:solidFill>
              <a:schemeClr val="dk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595959"/>
                </a:solidFill>
                <a:latin typeface="Roboto"/>
                <a:ea typeface="Roboto"/>
                <a:cs typeface="Roboto"/>
                <a:sym typeface="Roboto"/>
              </a:endParaRPr>
            </a:p>
          </p:txBody>
        </p:sp>
      </p:grpSp>
      <p:grpSp>
        <p:nvGrpSpPr>
          <p:cNvPr id="357" name="Google Shape;357;p23"/>
          <p:cNvGrpSpPr/>
          <p:nvPr/>
        </p:nvGrpSpPr>
        <p:grpSpPr>
          <a:xfrm>
            <a:off x="434345" y="2524176"/>
            <a:ext cx="2056250" cy="592484"/>
            <a:chOff x="5767327" y="2456303"/>
            <a:chExt cx="2056250" cy="592484"/>
          </a:xfrm>
        </p:grpSpPr>
        <p:sp>
          <p:nvSpPr>
            <p:cNvPr id="350" name="Google Shape;350;p23"/>
            <p:cNvSpPr/>
            <p:nvPr/>
          </p:nvSpPr>
          <p:spPr>
            <a:xfrm>
              <a:off x="6700202" y="2657296"/>
              <a:ext cx="190500" cy="1905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a:off x="5767327" y="2456303"/>
              <a:ext cx="2056250" cy="592484"/>
            </a:xfrm>
            <a:custGeom>
              <a:avLst/>
              <a:gdLst/>
              <a:ahLst/>
              <a:cxnLst/>
              <a:rect l="l" t="t" r="r" b="b"/>
              <a:pathLst>
                <a:path w="86991" h="24031" extrusionOk="0">
                  <a:moveTo>
                    <a:pt x="0" y="0"/>
                  </a:moveTo>
                  <a:lnTo>
                    <a:pt x="13945" y="24031"/>
                  </a:lnTo>
                  <a:lnTo>
                    <a:pt x="72847" y="24031"/>
                  </a:lnTo>
                  <a:lnTo>
                    <a:pt x="86991" y="0"/>
                  </a:lnTo>
                  <a:close/>
                </a:path>
              </a:pathLst>
            </a:custGeom>
            <a:solidFill>
              <a:schemeClr val="l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191919"/>
                </a:buClr>
                <a:buSzPts val="1100"/>
                <a:buFont typeface="Arial"/>
                <a:buNone/>
              </a:pPr>
              <a:endParaRPr>
                <a:solidFill>
                  <a:srgbClr val="595959"/>
                </a:solidFill>
                <a:latin typeface="Roboto"/>
                <a:ea typeface="Roboto"/>
                <a:cs typeface="Roboto"/>
                <a:sym typeface="Roboto"/>
              </a:endParaRPr>
            </a:p>
          </p:txBody>
        </p:sp>
      </p:grpSp>
      <p:sp>
        <p:nvSpPr>
          <p:cNvPr id="12" name="TextBox 11">
            <a:extLst>
              <a:ext uri="{FF2B5EF4-FFF2-40B4-BE49-F238E27FC236}">
                <a16:creationId xmlns:a16="http://schemas.microsoft.com/office/drawing/2014/main" id="{D9CC5002-C410-1156-790F-C05741291654}"/>
              </a:ext>
            </a:extLst>
          </p:cNvPr>
          <p:cNvSpPr txBox="1"/>
          <p:nvPr/>
        </p:nvSpPr>
        <p:spPr>
          <a:xfrm>
            <a:off x="4262907" y="3867025"/>
            <a:ext cx="3996744" cy="307777"/>
          </a:xfrm>
          <a:prstGeom prst="rect">
            <a:avLst/>
          </a:prstGeom>
          <a:noFill/>
        </p:spPr>
        <p:txBody>
          <a:bodyPr wrap="square" rtlCol="0">
            <a:spAutoFit/>
          </a:bodyPr>
          <a:lstStyle/>
          <a:p>
            <a:r>
              <a:rPr lang="en-US" i="1">
                <a:solidFill>
                  <a:schemeClr val="tx2"/>
                </a:solidFill>
                <a:latin typeface="Fira Sans Condensed" panose="020B0604020202020204" pitchFamily="34" charset="0"/>
              </a:rPr>
              <a:t>Tuy nhiên vẫn còn đó những nhược điểm…</a:t>
            </a:r>
          </a:p>
        </p:txBody>
      </p:sp>
    </p:spTree>
    <p:extLst>
      <p:ext uri="{BB962C8B-B14F-4D97-AF65-F5344CB8AC3E}">
        <p14:creationId xmlns:p14="http://schemas.microsoft.com/office/powerpoint/2010/main" val="38274441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24"/>
          <p:cNvSpPr txBox="1">
            <a:spLocks noGrp="1"/>
          </p:cNvSpPr>
          <p:nvPr>
            <p:ph type="title"/>
          </p:nvPr>
        </p:nvSpPr>
        <p:spPr>
          <a:xfrm>
            <a:off x="590716" y="47004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MỘT SỐ NHƯỢC ĐIỂM</a:t>
            </a:r>
            <a:endParaRPr/>
          </a:p>
        </p:txBody>
      </p:sp>
      <p:sp>
        <p:nvSpPr>
          <p:cNvPr id="400" name="Google Shape;400;p24"/>
          <p:cNvSpPr txBox="1"/>
          <p:nvPr/>
        </p:nvSpPr>
        <p:spPr>
          <a:xfrm>
            <a:off x="3041837" y="1170914"/>
            <a:ext cx="2616277"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lt2"/>
                </a:solidFill>
                <a:latin typeface="Rajdhani"/>
                <a:ea typeface="Rajdhani"/>
                <a:cs typeface="Rajdhani"/>
                <a:sym typeface="Rajdhani"/>
              </a:rPr>
              <a:t>CỦA SEMANTICS-BASED</a:t>
            </a:r>
            <a:endParaRPr sz="1800" b="1">
              <a:solidFill>
                <a:schemeClr val="lt2"/>
              </a:solidFill>
              <a:latin typeface="Rajdhani"/>
              <a:ea typeface="Rajdhani"/>
              <a:cs typeface="Rajdhani"/>
              <a:sym typeface="Rajdhani"/>
            </a:endParaRPr>
          </a:p>
        </p:txBody>
      </p:sp>
      <p:grpSp>
        <p:nvGrpSpPr>
          <p:cNvPr id="401" name="Google Shape;401;p24"/>
          <p:cNvGrpSpPr/>
          <p:nvPr/>
        </p:nvGrpSpPr>
        <p:grpSpPr>
          <a:xfrm>
            <a:off x="696387" y="2283881"/>
            <a:ext cx="1470600" cy="1021468"/>
            <a:chOff x="1035534" y="2283881"/>
            <a:chExt cx="1470600" cy="1021468"/>
          </a:xfrm>
        </p:grpSpPr>
        <p:sp>
          <p:nvSpPr>
            <p:cNvPr id="402" name="Google Shape;402;p24"/>
            <p:cNvSpPr txBox="1"/>
            <p:nvPr/>
          </p:nvSpPr>
          <p:spPr>
            <a:xfrm>
              <a:off x="1434263" y="2283881"/>
              <a:ext cx="7590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01</a:t>
              </a:r>
              <a:endParaRPr sz="2400" b="1">
                <a:solidFill>
                  <a:schemeClr val="lt2"/>
                </a:solidFill>
                <a:latin typeface="Rajdhani"/>
                <a:ea typeface="Rajdhani"/>
                <a:cs typeface="Rajdhani"/>
                <a:sym typeface="Rajdhani"/>
              </a:endParaRPr>
            </a:p>
          </p:txBody>
        </p:sp>
        <p:sp>
          <p:nvSpPr>
            <p:cNvPr id="404" name="Google Shape;404;p24"/>
            <p:cNvSpPr txBox="1"/>
            <p:nvPr/>
          </p:nvSpPr>
          <p:spPr>
            <a:xfrm>
              <a:off x="1035534" y="2820849"/>
              <a:ext cx="14706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Chi phí tính toán cao</a:t>
              </a:r>
              <a:endParaRPr>
                <a:solidFill>
                  <a:schemeClr val="lt2"/>
                </a:solidFill>
                <a:latin typeface="Fira Sans Condensed"/>
                <a:ea typeface="Fira Sans Condensed"/>
                <a:cs typeface="Fira Sans Condensed"/>
                <a:sym typeface="Fira Sans Condensed"/>
              </a:endParaRPr>
            </a:p>
          </p:txBody>
        </p:sp>
      </p:grpSp>
      <p:grpSp>
        <p:nvGrpSpPr>
          <p:cNvPr id="406" name="Google Shape;406;p24"/>
          <p:cNvGrpSpPr/>
          <p:nvPr/>
        </p:nvGrpSpPr>
        <p:grpSpPr>
          <a:xfrm>
            <a:off x="2012419" y="2257964"/>
            <a:ext cx="1470600" cy="1047387"/>
            <a:chOff x="2910027" y="2283881"/>
            <a:chExt cx="1470600" cy="1025063"/>
          </a:xfrm>
        </p:grpSpPr>
        <p:sp>
          <p:nvSpPr>
            <p:cNvPr id="407" name="Google Shape;407;p24"/>
            <p:cNvSpPr txBox="1"/>
            <p:nvPr/>
          </p:nvSpPr>
          <p:spPr>
            <a:xfrm>
              <a:off x="3273085" y="2283881"/>
              <a:ext cx="7590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02</a:t>
              </a:r>
              <a:endParaRPr sz="2400" b="1">
                <a:solidFill>
                  <a:schemeClr val="lt2"/>
                </a:solidFill>
                <a:latin typeface="Rajdhani"/>
                <a:ea typeface="Rajdhani"/>
                <a:cs typeface="Rajdhani"/>
                <a:sym typeface="Rajdhani"/>
              </a:endParaRPr>
            </a:p>
          </p:txBody>
        </p:sp>
        <p:sp>
          <p:nvSpPr>
            <p:cNvPr id="409" name="Google Shape;409;p24"/>
            <p:cNvSpPr txBox="1"/>
            <p:nvPr/>
          </p:nvSpPr>
          <p:spPr>
            <a:xfrm>
              <a:off x="2910027" y="2824444"/>
              <a:ext cx="14706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Phụ thuộc vào dữ liệu chính xác</a:t>
              </a:r>
              <a:endParaRPr>
                <a:solidFill>
                  <a:schemeClr val="lt2"/>
                </a:solidFill>
                <a:latin typeface="Fira Sans Condensed"/>
                <a:ea typeface="Fira Sans Condensed"/>
                <a:cs typeface="Fira Sans Condensed"/>
                <a:sym typeface="Fira Sans Condensed"/>
              </a:endParaRPr>
            </a:p>
          </p:txBody>
        </p:sp>
      </p:grpSp>
      <p:grpSp>
        <p:nvGrpSpPr>
          <p:cNvPr id="411" name="Google Shape;411;p24"/>
          <p:cNvGrpSpPr/>
          <p:nvPr/>
        </p:nvGrpSpPr>
        <p:grpSpPr>
          <a:xfrm>
            <a:off x="3316208" y="2279427"/>
            <a:ext cx="1470600" cy="1064396"/>
            <a:chOff x="4745899" y="2283881"/>
            <a:chExt cx="1470600" cy="1064396"/>
          </a:xfrm>
        </p:grpSpPr>
        <p:sp>
          <p:nvSpPr>
            <p:cNvPr id="412" name="Google Shape;412;p24"/>
            <p:cNvSpPr txBox="1"/>
            <p:nvPr/>
          </p:nvSpPr>
          <p:spPr>
            <a:xfrm>
              <a:off x="5110407" y="2283881"/>
              <a:ext cx="7620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03</a:t>
              </a:r>
              <a:endParaRPr sz="2400" b="1">
                <a:solidFill>
                  <a:schemeClr val="lt2"/>
                </a:solidFill>
                <a:latin typeface="Rajdhani"/>
                <a:ea typeface="Rajdhani"/>
                <a:cs typeface="Rajdhani"/>
                <a:sym typeface="Rajdhani"/>
              </a:endParaRPr>
            </a:p>
          </p:txBody>
        </p:sp>
        <p:sp>
          <p:nvSpPr>
            <p:cNvPr id="414" name="Google Shape;414;p24"/>
            <p:cNvSpPr txBox="1"/>
            <p:nvPr/>
          </p:nvSpPr>
          <p:spPr>
            <a:xfrm>
              <a:off x="4745899" y="2863777"/>
              <a:ext cx="14706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Khó diễn giải kết quả</a:t>
              </a:r>
              <a:endParaRPr>
                <a:solidFill>
                  <a:schemeClr val="lt2"/>
                </a:solidFill>
                <a:latin typeface="Fira Sans Condensed"/>
                <a:ea typeface="Fira Sans Condensed"/>
                <a:cs typeface="Fira Sans Condensed"/>
                <a:sym typeface="Fira Sans Condensed"/>
              </a:endParaRPr>
            </a:p>
          </p:txBody>
        </p:sp>
      </p:grpSp>
      <p:grpSp>
        <p:nvGrpSpPr>
          <p:cNvPr id="449" name="Google Shape;449;p24"/>
          <p:cNvGrpSpPr/>
          <p:nvPr/>
        </p:nvGrpSpPr>
        <p:grpSpPr>
          <a:xfrm>
            <a:off x="4631704" y="2275591"/>
            <a:ext cx="1470600" cy="1068232"/>
            <a:chOff x="6594928" y="2283881"/>
            <a:chExt cx="1470600" cy="1068232"/>
          </a:xfrm>
        </p:grpSpPr>
        <p:sp>
          <p:nvSpPr>
            <p:cNvPr id="450" name="Google Shape;450;p24"/>
            <p:cNvSpPr txBox="1"/>
            <p:nvPr/>
          </p:nvSpPr>
          <p:spPr>
            <a:xfrm>
              <a:off x="6949229" y="2283881"/>
              <a:ext cx="7620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04</a:t>
              </a:r>
              <a:endParaRPr sz="2400" b="1">
                <a:solidFill>
                  <a:schemeClr val="lt2"/>
                </a:solidFill>
                <a:latin typeface="Rajdhani"/>
                <a:ea typeface="Rajdhani"/>
                <a:cs typeface="Rajdhani"/>
                <a:sym typeface="Rajdhani"/>
              </a:endParaRPr>
            </a:p>
          </p:txBody>
        </p:sp>
        <p:sp>
          <p:nvSpPr>
            <p:cNvPr id="452" name="Google Shape;452;p24"/>
            <p:cNvSpPr txBox="1"/>
            <p:nvPr/>
          </p:nvSpPr>
          <p:spPr>
            <a:xfrm>
              <a:off x="6594928" y="2867613"/>
              <a:ext cx="14706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Phạm vi hạn chế</a:t>
              </a:r>
              <a:endParaRPr>
                <a:solidFill>
                  <a:schemeClr val="lt2"/>
                </a:solidFill>
                <a:latin typeface="Fira Sans Condensed"/>
                <a:ea typeface="Fira Sans Condensed"/>
                <a:cs typeface="Fira Sans Condensed"/>
                <a:sym typeface="Fira Sans Condensed"/>
              </a:endParaRPr>
            </a:p>
          </p:txBody>
        </p:sp>
      </p:grpSp>
      <p:sp>
        <p:nvSpPr>
          <p:cNvPr id="454" name="Google Shape;454;p24"/>
          <p:cNvSpPr/>
          <p:nvPr/>
        </p:nvSpPr>
        <p:spPr>
          <a:xfrm>
            <a:off x="6356463" y="617558"/>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 name="Google Shape;455;p24"/>
          <p:cNvCxnSpPr>
            <a:cxnSpLocks/>
            <a:stCxn id="400" idx="2"/>
            <a:endCxn id="402" idx="0"/>
          </p:cNvCxnSpPr>
          <p:nvPr/>
        </p:nvCxnSpPr>
        <p:spPr>
          <a:xfrm rot="5400000">
            <a:off x="2584413" y="518317"/>
            <a:ext cx="655767" cy="287536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456" name="Google Shape;456;p24"/>
          <p:cNvCxnSpPr>
            <a:cxnSpLocks/>
          </p:cNvCxnSpPr>
          <p:nvPr/>
        </p:nvCxnSpPr>
        <p:spPr>
          <a:xfrm rot="16200000" flipH="1">
            <a:off x="2652021" y="2051699"/>
            <a:ext cx="229119" cy="37722"/>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457" name="Google Shape;457;p24"/>
          <p:cNvCxnSpPr>
            <a:cxnSpLocks/>
          </p:cNvCxnSpPr>
          <p:nvPr/>
        </p:nvCxnSpPr>
        <p:spPr>
          <a:xfrm rot="16200000" flipH="1">
            <a:off x="3829721" y="2018199"/>
            <a:ext cx="296208" cy="147366"/>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458" name="Google Shape;458;p24"/>
          <p:cNvCxnSpPr>
            <a:cxnSpLocks/>
          </p:cNvCxnSpPr>
          <p:nvPr/>
        </p:nvCxnSpPr>
        <p:spPr>
          <a:xfrm rot="16200000" flipH="1">
            <a:off x="4526164" y="1443338"/>
            <a:ext cx="664651" cy="1017029"/>
          </a:xfrm>
          <a:prstGeom prst="bentConnector3">
            <a:avLst>
              <a:gd name="adj1" fmla="val 50646"/>
            </a:avLst>
          </a:prstGeom>
          <a:noFill/>
          <a:ln w="19050" cap="flat" cmpd="sng">
            <a:solidFill>
              <a:schemeClr val="lt2"/>
            </a:solidFill>
            <a:prstDash val="solid"/>
            <a:round/>
            <a:headEnd type="none" w="med" len="med"/>
            <a:tailEnd type="oval" w="med" len="med"/>
          </a:ln>
        </p:spPr>
      </p:cxnSp>
      <p:cxnSp>
        <p:nvCxnSpPr>
          <p:cNvPr id="31" name="Straight Connector 30">
            <a:extLst>
              <a:ext uri="{FF2B5EF4-FFF2-40B4-BE49-F238E27FC236}">
                <a16:creationId xmlns:a16="http://schemas.microsoft.com/office/drawing/2014/main" id="{01B70C1E-99CE-767E-BA3C-7334F2A6E570}"/>
              </a:ext>
            </a:extLst>
          </p:cNvPr>
          <p:cNvCxnSpPr>
            <a:cxnSpLocks/>
          </p:cNvCxnSpPr>
          <p:nvPr/>
        </p:nvCxnSpPr>
        <p:spPr>
          <a:xfrm>
            <a:off x="5245991" y="1951852"/>
            <a:ext cx="2565043" cy="0"/>
          </a:xfrm>
          <a:prstGeom prst="line">
            <a:avLst/>
          </a:prstGeom>
          <a:ln w="19050"/>
        </p:spPr>
        <p:style>
          <a:lnRef idx="1">
            <a:schemeClr val="accent4"/>
          </a:lnRef>
          <a:fillRef idx="0">
            <a:schemeClr val="accent4"/>
          </a:fillRef>
          <a:effectRef idx="0">
            <a:schemeClr val="accent4"/>
          </a:effectRef>
          <a:fontRef idx="minor">
            <a:schemeClr val="tx1"/>
          </a:fontRef>
        </p:style>
      </p:cxnSp>
      <p:cxnSp>
        <p:nvCxnSpPr>
          <p:cNvPr id="32" name="Straight Connector 31">
            <a:extLst>
              <a:ext uri="{FF2B5EF4-FFF2-40B4-BE49-F238E27FC236}">
                <a16:creationId xmlns:a16="http://schemas.microsoft.com/office/drawing/2014/main" id="{397CBD56-885E-F03C-49CA-40B735595323}"/>
              </a:ext>
            </a:extLst>
          </p:cNvPr>
          <p:cNvCxnSpPr>
            <a:cxnSpLocks/>
          </p:cNvCxnSpPr>
          <p:nvPr/>
        </p:nvCxnSpPr>
        <p:spPr>
          <a:xfrm>
            <a:off x="6581102" y="1961881"/>
            <a:ext cx="0" cy="282610"/>
          </a:xfrm>
          <a:prstGeom prst="line">
            <a:avLst/>
          </a:prstGeom>
          <a:ln w="19050"/>
        </p:spPr>
        <p:style>
          <a:lnRef idx="1">
            <a:schemeClr val="accent4"/>
          </a:lnRef>
          <a:fillRef idx="0">
            <a:schemeClr val="accent4"/>
          </a:fillRef>
          <a:effectRef idx="0">
            <a:schemeClr val="accent4"/>
          </a:effectRef>
          <a:fontRef idx="minor">
            <a:schemeClr val="tx1"/>
          </a:fontRef>
        </p:style>
      </p:cxnSp>
      <p:cxnSp>
        <p:nvCxnSpPr>
          <p:cNvPr id="36" name="Straight Connector 35">
            <a:extLst>
              <a:ext uri="{FF2B5EF4-FFF2-40B4-BE49-F238E27FC236}">
                <a16:creationId xmlns:a16="http://schemas.microsoft.com/office/drawing/2014/main" id="{FA785396-E12A-482E-D7E0-405131D09356}"/>
              </a:ext>
            </a:extLst>
          </p:cNvPr>
          <p:cNvCxnSpPr>
            <a:cxnSpLocks/>
          </p:cNvCxnSpPr>
          <p:nvPr/>
        </p:nvCxnSpPr>
        <p:spPr>
          <a:xfrm>
            <a:off x="7811034" y="1951852"/>
            <a:ext cx="0" cy="348448"/>
          </a:xfrm>
          <a:prstGeom prst="line">
            <a:avLst/>
          </a:prstGeom>
          <a:ln w="19050"/>
        </p:spPr>
        <p:style>
          <a:lnRef idx="1">
            <a:schemeClr val="accent4"/>
          </a:lnRef>
          <a:fillRef idx="0">
            <a:schemeClr val="accent4"/>
          </a:fillRef>
          <a:effectRef idx="0">
            <a:schemeClr val="accent4"/>
          </a:effectRef>
          <a:fontRef idx="minor">
            <a:schemeClr val="tx1"/>
          </a:fontRef>
        </p:style>
      </p:cxnSp>
      <p:sp>
        <p:nvSpPr>
          <p:cNvPr id="40" name="Oval 39">
            <a:extLst>
              <a:ext uri="{FF2B5EF4-FFF2-40B4-BE49-F238E27FC236}">
                <a16:creationId xmlns:a16="http://schemas.microsoft.com/office/drawing/2014/main" id="{880F598C-9EA6-4FE2-0384-973D48F1DFBA}"/>
              </a:ext>
            </a:extLst>
          </p:cNvPr>
          <p:cNvSpPr/>
          <p:nvPr/>
        </p:nvSpPr>
        <p:spPr>
          <a:xfrm>
            <a:off x="6549977" y="2232337"/>
            <a:ext cx="68685" cy="68685"/>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41" name="Oval 40">
            <a:extLst>
              <a:ext uri="{FF2B5EF4-FFF2-40B4-BE49-F238E27FC236}">
                <a16:creationId xmlns:a16="http://schemas.microsoft.com/office/drawing/2014/main" id="{7ADE0579-B62A-B033-1E20-3FB70C7EAE45}"/>
              </a:ext>
            </a:extLst>
          </p:cNvPr>
          <p:cNvSpPr/>
          <p:nvPr/>
        </p:nvSpPr>
        <p:spPr>
          <a:xfrm>
            <a:off x="7784213" y="2251654"/>
            <a:ext cx="68685" cy="68685"/>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grpSp>
        <p:nvGrpSpPr>
          <p:cNvPr id="42" name="Google Shape;449;p24">
            <a:extLst>
              <a:ext uri="{FF2B5EF4-FFF2-40B4-BE49-F238E27FC236}">
                <a16:creationId xmlns:a16="http://schemas.microsoft.com/office/drawing/2014/main" id="{CF9F4D9A-37DF-718C-CC8C-D84D95D84166}"/>
              </a:ext>
            </a:extLst>
          </p:cNvPr>
          <p:cNvGrpSpPr/>
          <p:nvPr/>
        </p:nvGrpSpPr>
        <p:grpSpPr>
          <a:xfrm>
            <a:off x="5845802" y="2266679"/>
            <a:ext cx="1470600" cy="1068232"/>
            <a:chOff x="6602000" y="2283881"/>
            <a:chExt cx="1470600" cy="1068232"/>
          </a:xfrm>
        </p:grpSpPr>
        <p:sp>
          <p:nvSpPr>
            <p:cNvPr id="43" name="Google Shape;450;p24">
              <a:extLst>
                <a:ext uri="{FF2B5EF4-FFF2-40B4-BE49-F238E27FC236}">
                  <a16:creationId xmlns:a16="http://schemas.microsoft.com/office/drawing/2014/main" id="{5D8FCF71-E8E6-6B20-B9BD-591F0011C00A}"/>
                </a:ext>
              </a:extLst>
            </p:cNvPr>
            <p:cNvSpPr txBox="1"/>
            <p:nvPr/>
          </p:nvSpPr>
          <p:spPr>
            <a:xfrm>
              <a:off x="6949229" y="2283881"/>
              <a:ext cx="7620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05</a:t>
              </a:r>
              <a:endParaRPr sz="2400" b="1">
                <a:solidFill>
                  <a:schemeClr val="lt2"/>
                </a:solidFill>
                <a:latin typeface="Rajdhani"/>
                <a:ea typeface="Rajdhani"/>
                <a:cs typeface="Rajdhani"/>
                <a:sym typeface="Rajdhani"/>
              </a:endParaRPr>
            </a:p>
          </p:txBody>
        </p:sp>
        <p:sp>
          <p:nvSpPr>
            <p:cNvPr id="44" name="Google Shape;452;p24">
              <a:extLst>
                <a:ext uri="{FF2B5EF4-FFF2-40B4-BE49-F238E27FC236}">
                  <a16:creationId xmlns:a16="http://schemas.microsoft.com/office/drawing/2014/main" id="{410377CA-51CC-EB08-B1CB-2B6F4D28239C}"/>
                </a:ext>
              </a:extLst>
            </p:cNvPr>
            <p:cNvSpPr txBox="1"/>
            <p:nvPr/>
          </p:nvSpPr>
          <p:spPr>
            <a:xfrm>
              <a:off x="6602000" y="2867613"/>
              <a:ext cx="14706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Vấn đề về quyền riêng tư</a:t>
              </a:r>
              <a:endParaRPr>
                <a:solidFill>
                  <a:schemeClr val="lt2"/>
                </a:solidFill>
                <a:latin typeface="Fira Sans Condensed"/>
                <a:ea typeface="Fira Sans Condensed"/>
                <a:cs typeface="Fira Sans Condensed"/>
                <a:sym typeface="Fira Sans Condensed"/>
              </a:endParaRPr>
            </a:p>
          </p:txBody>
        </p:sp>
      </p:grpSp>
      <p:grpSp>
        <p:nvGrpSpPr>
          <p:cNvPr id="45" name="Google Shape;449;p24">
            <a:extLst>
              <a:ext uri="{FF2B5EF4-FFF2-40B4-BE49-F238E27FC236}">
                <a16:creationId xmlns:a16="http://schemas.microsoft.com/office/drawing/2014/main" id="{4D867599-325B-A265-488D-E82DDF5E027C}"/>
              </a:ext>
            </a:extLst>
          </p:cNvPr>
          <p:cNvGrpSpPr/>
          <p:nvPr/>
        </p:nvGrpSpPr>
        <p:grpSpPr>
          <a:xfrm>
            <a:off x="7200231" y="2269150"/>
            <a:ext cx="1470600" cy="925247"/>
            <a:chOff x="6727179" y="2283881"/>
            <a:chExt cx="1470600" cy="925247"/>
          </a:xfrm>
        </p:grpSpPr>
        <p:sp>
          <p:nvSpPr>
            <p:cNvPr id="46" name="Google Shape;450;p24">
              <a:extLst>
                <a:ext uri="{FF2B5EF4-FFF2-40B4-BE49-F238E27FC236}">
                  <a16:creationId xmlns:a16="http://schemas.microsoft.com/office/drawing/2014/main" id="{C4259B34-FF1D-A88E-DE22-7BD63B79A513}"/>
                </a:ext>
              </a:extLst>
            </p:cNvPr>
            <p:cNvSpPr txBox="1"/>
            <p:nvPr/>
          </p:nvSpPr>
          <p:spPr>
            <a:xfrm>
              <a:off x="6949229" y="2283881"/>
              <a:ext cx="762000" cy="36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06</a:t>
              </a:r>
              <a:endParaRPr sz="2400" b="1">
                <a:solidFill>
                  <a:schemeClr val="lt2"/>
                </a:solidFill>
                <a:latin typeface="Rajdhani"/>
                <a:ea typeface="Rajdhani"/>
                <a:cs typeface="Rajdhani"/>
                <a:sym typeface="Rajdhani"/>
              </a:endParaRPr>
            </a:p>
          </p:txBody>
        </p:sp>
        <p:sp>
          <p:nvSpPr>
            <p:cNvPr id="47" name="Google Shape;452;p24">
              <a:extLst>
                <a:ext uri="{FF2B5EF4-FFF2-40B4-BE49-F238E27FC236}">
                  <a16:creationId xmlns:a16="http://schemas.microsoft.com/office/drawing/2014/main" id="{D4A54651-B2A7-7EB5-776E-BA83810CCB4D}"/>
                </a:ext>
              </a:extLst>
            </p:cNvPr>
            <p:cNvSpPr txBox="1"/>
            <p:nvPr/>
          </p:nvSpPr>
          <p:spPr>
            <a:xfrm>
              <a:off x="6727179" y="2724628"/>
              <a:ext cx="14706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Khó khăn trong việc mở rộng đa ngôn ngữ</a:t>
              </a:r>
              <a:endParaRPr>
                <a:solidFill>
                  <a:schemeClr val="lt2"/>
                </a:solidFill>
                <a:latin typeface="Fira Sans Condensed"/>
                <a:ea typeface="Fira Sans Condensed"/>
                <a:cs typeface="Fira Sans Condensed"/>
                <a:sym typeface="Fira Sans Condense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EDF07-4385-6279-D469-100CE2732FAF}"/>
              </a:ext>
            </a:extLst>
          </p:cNvPr>
          <p:cNvSpPr>
            <a:spLocks noGrp="1"/>
          </p:cNvSpPr>
          <p:nvPr>
            <p:ph type="title"/>
          </p:nvPr>
        </p:nvSpPr>
        <p:spPr/>
        <p:txBody>
          <a:bodyPr/>
          <a:lstStyle/>
          <a:p>
            <a:r>
              <a:rPr lang="en-US"/>
              <a:t>Knowledge Graph</a:t>
            </a:r>
          </a:p>
        </p:txBody>
      </p:sp>
      <p:sp>
        <p:nvSpPr>
          <p:cNvPr id="4" name="Subtitle 3">
            <a:extLst>
              <a:ext uri="{FF2B5EF4-FFF2-40B4-BE49-F238E27FC236}">
                <a16:creationId xmlns:a16="http://schemas.microsoft.com/office/drawing/2014/main" id="{9971D89E-0CA9-C020-EDBC-31D84BAA2668}"/>
              </a:ext>
            </a:extLst>
          </p:cNvPr>
          <p:cNvSpPr>
            <a:spLocks noGrp="1"/>
          </p:cNvSpPr>
          <p:nvPr>
            <p:ph type="subTitle" idx="1"/>
          </p:nvPr>
        </p:nvSpPr>
        <p:spPr/>
        <p:txBody>
          <a:bodyPr/>
          <a:lstStyle/>
          <a:p>
            <a:r>
              <a:rPr lang="en-US"/>
              <a:t>Đồ thị tri thức và Cơ sở dữ liệu đồ thị</a:t>
            </a:r>
          </a:p>
        </p:txBody>
      </p:sp>
      <p:pic>
        <p:nvPicPr>
          <p:cNvPr id="8" name="Picture 7" descr="A cartoon of a person with a question mark&#10;&#10;Description automatically generated with medium confidence">
            <a:extLst>
              <a:ext uri="{FF2B5EF4-FFF2-40B4-BE49-F238E27FC236}">
                <a16:creationId xmlns:a16="http://schemas.microsoft.com/office/drawing/2014/main" id="{208528BF-E78F-9201-E559-C36D3BBDCD47}"/>
              </a:ext>
            </a:extLst>
          </p:cNvPr>
          <p:cNvPicPr>
            <a:picLocks noChangeAspect="1"/>
          </p:cNvPicPr>
          <p:nvPr/>
        </p:nvPicPr>
        <p:blipFill>
          <a:blip r:embed="rId2"/>
          <a:stretch>
            <a:fillRect/>
          </a:stretch>
        </p:blipFill>
        <p:spPr>
          <a:xfrm>
            <a:off x="7418231" y="3135613"/>
            <a:ext cx="1639642" cy="1639642"/>
          </a:xfrm>
          <a:prstGeom prst="rect">
            <a:avLst/>
          </a:prstGeom>
        </p:spPr>
      </p:pic>
    </p:spTree>
    <p:extLst>
      <p:ext uri="{BB962C8B-B14F-4D97-AF65-F5344CB8AC3E}">
        <p14:creationId xmlns:p14="http://schemas.microsoft.com/office/powerpoint/2010/main" val="2882599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25"/>
          <p:cNvSpPr txBox="1">
            <a:spLocks noGrp="1"/>
          </p:cNvSpPr>
          <p:nvPr>
            <p:ph type="title"/>
          </p:nvPr>
        </p:nvSpPr>
        <p:spPr>
          <a:xfrm>
            <a:off x="720000" y="34491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KHÁI QUÁT</a:t>
            </a:r>
            <a:endParaRPr/>
          </a:p>
        </p:txBody>
      </p:sp>
      <p:sp>
        <p:nvSpPr>
          <p:cNvPr id="483" name="Google Shape;483;p25"/>
          <p:cNvSpPr txBox="1"/>
          <p:nvPr/>
        </p:nvSpPr>
        <p:spPr>
          <a:xfrm>
            <a:off x="187248" y="1772968"/>
            <a:ext cx="2950904" cy="93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2"/>
                </a:solidFill>
                <a:latin typeface="Fira Sans Condensed"/>
                <a:ea typeface="Fira Sans Condensed"/>
                <a:cs typeface="Fira Sans Condensed"/>
                <a:sym typeface="Fira Sans Condensed"/>
              </a:rPr>
              <a:t>Đây l</a:t>
            </a:r>
            <a:r>
              <a:rPr lang="vi-VN">
                <a:solidFill>
                  <a:schemeClr val="lt2"/>
                </a:solidFill>
                <a:latin typeface="Fira Sans Condensed"/>
                <a:ea typeface="Fira Sans Condensed"/>
                <a:cs typeface="Fira Sans Condensed"/>
                <a:sym typeface="Fira Sans Condensed"/>
              </a:rPr>
              <a:t>à một cấu trúc dữ liệu biểu diễn tri thức và các mối quan hệ giữa các khái niệm khác nhau dưới dạng đồ th</a:t>
            </a:r>
            <a:r>
              <a:rPr lang="en-US">
                <a:solidFill>
                  <a:schemeClr val="lt2"/>
                </a:solidFill>
                <a:latin typeface="Fira Sans Condensed"/>
                <a:ea typeface="Fira Sans Condensed"/>
                <a:cs typeface="Fira Sans Condensed"/>
                <a:sym typeface="Fira Sans Condensed"/>
              </a:rPr>
              <a:t>ị</a:t>
            </a:r>
            <a:endParaRPr>
              <a:solidFill>
                <a:schemeClr val="lt2"/>
              </a:solidFill>
              <a:latin typeface="Fira Sans Condensed"/>
              <a:ea typeface="Fira Sans Condensed"/>
              <a:cs typeface="Fira Sans Condensed"/>
              <a:sym typeface="Fira Sans Condensed"/>
            </a:endParaRPr>
          </a:p>
        </p:txBody>
      </p:sp>
      <p:sp>
        <p:nvSpPr>
          <p:cNvPr id="2" name="Google Shape;400;p24">
            <a:extLst>
              <a:ext uri="{FF2B5EF4-FFF2-40B4-BE49-F238E27FC236}">
                <a16:creationId xmlns:a16="http://schemas.microsoft.com/office/drawing/2014/main" id="{66F71897-E5C5-FAE4-8FB3-EEA4056A3DC8}"/>
              </a:ext>
            </a:extLst>
          </p:cNvPr>
          <p:cNvSpPr txBox="1"/>
          <p:nvPr/>
        </p:nvSpPr>
        <p:spPr>
          <a:xfrm>
            <a:off x="3263861" y="889248"/>
            <a:ext cx="2616277"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lt2"/>
                </a:solidFill>
                <a:latin typeface="Rajdhani"/>
                <a:ea typeface="Rajdhani"/>
                <a:cs typeface="Rajdhani"/>
                <a:sym typeface="Rajdhani"/>
              </a:rPr>
              <a:t>KNOWLEGDE GRAPH</a:t>
            </a:r>
            <a:endParaRPr sz="1800" b="1">
              <a:solidFill>
                <a:schemeClr val="lt2"/>
              </a:solidFill>
              <a:latin typeface="Rajdhani"/>
              <a:ea typeface="Rajdhani"/>
              <a:cs typeface="Rajdhani"/>
              <a:sym typeface="Rajdhani"/>
            </a:endParaRPr>
          </a:p>
        </p:txBody>
      </p:sp>
      <p:pic>
        <p:nvPicPr>
          <p:cNvPr id="3" name="Picture 2" descr="A picture containing timeline&#10;&#10;Description automatically generated">
            <a:extLst>
              <a:ext uri="{FF2B5EF4-FFF2-40B4-BE49-F238E27FC236}">
                <a16:creationId xmlns:a16="http://schemas.microsoft.com/office/drawing/2014/main" id="{25B50566-0BF0-60E5-FD4C-2018F3EDDF3D}"/>
              </a:ext>
            </a:extLst>
          </p:cNvPr>
          <p:cNvPicPr>
            <a:picLocks noChangeAspect="1"/>
          </p:cNvPicPr>
          <p:nvPr/>
        </p:nvPicPr>
        <p:blipFill>
          <a:blip r:embed="rId3"/>
          <a:stretch>
            <a:fillRect/>
          </a:stretch>
        </p:blipFill>
        <p:spPr>
          <a:xfrm>
            <a:off x="3200400" y="1461948"/>
            <a:ext cx="5943600" cy="3632200"/>
          </a:xfrm>
          <a:prstGeom prst="rect">
            <a:avLst/>
          </a:prstGeom>
        </p:spPr>
      </p:pic>
      <p:sp>
        <p:nvSpPr>
          <p:cNvPr id="4" name="Arrow: Pentagon 3">
            <a:extLst>
              <a:ext uri="{FF2B5EF4-FFF2-40B4-BE49-F238E27FC236}">
                <a16:creationId xmlns:a16="http://schemas.microsoft.com/office/drawing/2014/main" id="{22FB86FD-A083-B7DA-E352-51EB38B74FD9}"/>
              </a:ext>
            </a:extLst>
          </p:cNvPr>
          <p:cNvSpPr/>
          <p:nvPr/>
        </p:nvSpPr>
        <p:spPr>
          <a:xfrm>
            <a:off x="225381" y="2964198"/>
            <a:ext cx="2758225" cy="147042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a:t>
            </a:r>
            <a:r>
              <a:rPr lang="vi-VN"/>
              <a:t>ác nút (nodes) biểu diễn các thực thể (entities) như người, địa điểm, sản phẩm, sự kiện và các thuộc tính (attributes) của chún</a:t>
            </a:r>
            <a:r>
              <a:rPr lang="en-US"/>
              <a:t>g</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26"/>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CƠ SỞ DỮ LIỆU ĐỒ THỊ</a:t>
            </a:r>
            <a:endParaRPr/>
          </a:p>
        </p:txBody>
      </p:sp>
      <p:sp>
        <p:nvSpPr>
          <p:cNvPr id="496" name="Google Shape;496;p26"/>
          <p:cNvSpPr txBox="1"/>
          <p:nvPr/>
        </p:nvSpPr>
        <p:spPr>
          <a:xfrm>
            <a:off x="3402450" y="1178275"/>
            <a:ext cx="2339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400" b="1">
                <a:solidFill>
                  <a:schemeClr val="lt2"/>
                </a:solidFill>
                <a:latin typeface="Rajdhani"/>
                <a:ea typeface="Rajdhani"/>
                <a:cs typeface="Rajdhani"/>
                <a:sym typeface="Rajdhani"/>
              </a:rPr>
              <a:t>L</a:t>
            </a:r>
            <a:r>
              <a:rPr lang="en" sz="2400" b="1">
                <a:solidFill>
                  <a:schemeClr val="lt2"/>
                </a:solidFill>
                <a:latin typeface="Rajdhani"/>
                <a:ea typeface="Rajdhani"/>
                <a:cs typeface="Rajdhani"/>
                <a:sym typeface="Rajdhani"/>
              </a:rPr>
              <a:t>à gì?</a:t>
            </a:r>
            <a:endParaRPr sz="2400" b="1">
              <a:solidFill>
                <a:schemeClr val="lt2"/>
              </a:solidFill>
              <a:latin typeface="Rajdhani"/>
              <a:ea typeface="Rajdhani"/>
              <a:cs typeface="Rajdhani"/>
              <a:sym typeface="Rajdhani"/>
            </a:endParaRPr>
          </a:p>
        </p:txBody>
      </p:sp>
      <p:sp>
        <p:nvSpPr>
          <p:cNvPr id="499" name="Google Shape;499;p26"/>
          <p:cNvSpPr txBox="1"/>
          <p:nvPr/>
        </p:nvSpPr>
        <p:spPr>
          <a:xfrm flipH="1">
            <a:off x="480099" y="2008465"/>
            <a:ext cx="2001663" cy="4846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Là một loại cơ sở dữ liệu (CSDL) nhưng là dạng đồ thị</a:t>
            </a:r>
            <a:endParaRPr>
              <a:solidFill>
                <a:schemeClr val="lt2"/>
              </a:solidFill>
              <a:latin typeface="Fira Sans Condensed"/>
              <a:ea typeface="Fira Sans Condensed"/>
              <a:cs typeface="Fira Sans Condensed"/>
              <a:sym typeface="Fira Sans Condensed"/>
            </a:endParaRPr>
          </a:p>
        </p:txBody>
      </p:sp>
      <p:cxnSp>
        <p:nvCxnSpPr>
          <p:cNvPr id="515" name="Google Shape;515;p26"/>
          <p:cNvCxnSpPr>
            <a:cxnSpLocks/>
          </p:cNvCxnSpPr>
          <p:nvPr/>
        </p:nvCxnSpPr>
        <p:spPr>
          <a:xfrm>
            <a:off x="2923937" y="1979900"/>
            <a:ext cx="1648200" cy="244200"/>
          </a:xfrm>
          <a:prstGeom prst="bentConnector2">
            <a:avLst/>
          </a:prstGeom>
          <a:noFill/>
          <a:ln w="19050" cap="flat" cmpd="sng">
            <a:solidFill>
              <a:schemeClr val="lt2"/>
            </a:solidFill>
            <a:prstDash val="solid"/>
            <a:round/>
            <a:headEnd type="oval" w="med" len="med"/>
            <a:tailEnd type="none" w="med" len="med"/>
          </a:ln>
        </p:spPr>
      </p:cxnSp>
      <p:cxnSp>
        <p:nvCxnSpPr>
          <p:cNvPr id="516" name="Google Shape;516;p26"/>
          <p:cNvCxnSpPr>
            <a:cxnSpLocks/>
          </p:cNvCxnSpPr>
          <p:nvPr/>
        </p:nvCxnSpPr>
        <p:spPr>
          <a:xfrm rot="-5400000">
            <a:off x="5273850" y="1278050"/>
            <a:ext cx="244200" cy="1647900"/>
          </a:xfrm>
          <a:prstGeom prst="bentConnector2">
            <a:avLst/>
          </a:prstGeom>
          <a:noFill/>
          <a:ln w="19050" cap="flat" cmpd="sng">
            <a:solidFill>
              <a:schemeClr val="lt2"/>
            </a:solidFill>
            <a:prstDash val="solid"/>
            <a:round/>
            <a:headEnd type="none" w="med" len="med"/>
            <a:tailEnd type="oval" w="med" len="med"/>
          </a:ln>
        </p:spPr>
      </p:cxnSp>
      <p:cxnSp>
        <p:nvCxnSpPr>
          <p:cNvPr id="517" name="Google Shape;517;p26"/>
          <p:cNvCxnSpPr>
            <a:cxnSpLocks/>
          </p:cNvCxnSpPr>
          <p:nvPr/>
        </p:nvCxnSpPr>
        <p:spPr>
          <a:xfrm rot="10800000" flipH="1">
            <a:off x="2923937" y="3794374"/>
            <a:ext cx="1648200" cy="245400"/>
          </a:xfrm>
          <a:prstGeom prst="bentConnector2">
            <a:avLst/>
          </a:prstGeom>
          <a:noFill/>
          <a:ln w="19050" cap="flat" cmpd="sng">
            <a:solidFill>
              <a:schemeClr val="lt2"/>
            </a:solidFill>
            <a:prstDash val="solid"/>
            <a:round/>
            <a:headEnd type="oval" w="med" len="med"/>
            <a:tailEnd type="none" w="med" len="med"/>
          </a:ln>
        </p:spPr>
      </p:cxnSp>
      <p:cxnSp>
        <p:nvCxnSpPr>
          <p:cNvPr id="518" name="Google Shape;518;p26"/>
          <p:cNvCxnSpPr>
            <a:cxnSpLocks/>
          </p:cNvCxnSpPr>
          <p:nvPr/>
        </p:nvCxnSpPr>
        <p:spPr>
          <a:xfrm rot="-5400000" flipH="1">
            <a:off x="5273250" y="3093201"/>
            <a:ext cx="245400" cy="1647900"/>
          </a:xfrm>
          <a:prstGeom prst="bentConnector2">
            <a:avLst/>
          </a:prstGeom>
          <a:noFill/>
          <a:ln w="19050" cap="flat" cmpd="sng">
            <a:solidFill>
              <a:schemeClr val="lt2"/>
            </a:solidFill>
            <a:prstDash val="solid"/>
            <a:round/>
            <a:headEnd type="none" w="med" len="med"/>
            <a:tailEnd type="oval" w="med" len="med"/>
          </a:ln>
        </p:spPr>
      </p:cxnSp>
      <p:cxnSp>
        <p:nvCxnSpPr>
          <p:cNvPr id="519" name="Google Shape;519;p26"/>
          <p:cNvCxnSpPr>
            <a:cxnSpLocks/>
          </p:cNvCxnSpPr>
          <p:nvPr/>
        </p:nvCxnSpPr>
        <p:spPr>
          <a:xfrm>
            <a:off x="2923792" y="2988243"/>
            <a:ext cx="287400" cy="12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520" name="Google Shape;520;p26"/>
          <p:cNvCxnSpPr>
            <a:cxnSpLocks/>
          </p:cNvCxnSpPr>
          <p:nvPr/>
        </p:nvCxnSpPr>
        <p:spPr>
          <a:xfrm>
            <a:off x="5932664" y="3009275"/>
            <a:ext cx="287400" cy="600"/>
          </a:xfrm>
          <a:prstGeom prst="bentConnector3">
            <a:avLst>
              <a:gd name="adj1" fmla="val 49996"/>
            </a:avLst>
          </a:prstGeom>
          <a:noFill/>
          <a:ln w="19050" cap="flat" cmpd="sng">
            <a:solidFill>
              <a:schemeClr val="lt2"/>
            </a:solidFill>
            <a:prstDash val="solid"/>
            <a:round/>
            <a:headEnd type="none" w="med" len="med"/>
            <a:tailEnd type="oval" w="med" len="med"/>
          </a:ln>
        </p:spPr>
      </p:cxnSp>
      <p:pic>
        <p:nvPicPr>
          <p:cNvPr id="2" name="Picture 1" descr="Diagram, schematic&#10;&#10;Description automatically generated">
            <a:extLst>
              <a:ext uri="{FF2B5EF4-FFF2-40B4-BE49-F238E27FC236}">
                <a16:creationId xmlns:a16="http://schemas.microsoft.com/office/drawing/2014/main" id="{4F2ED704-FA84-9BD8-726E-AEA4885514B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23792" y="2008465"/>
            <a:ext cx="3270851" cy="1996865"/>
          </a:xfrm>
          <a:prstGeom prst="rect">
            <a:avLst/>
          </a:prstGeom>
          <a:noFill/>
          <a:ln>
            <a:noFill/>
          </a:ln>
        </p:spPr>
      </p:pic>
      <p:sp>
        <p:nvSpPr>
          <p:cNvPr id="3" name="Google Shape;499;p26">
            <a:extLst>
              <a:ext uri="{FF2B5EF4-FFF2-40B4-BE49-F238E27FC236}">
                <a16:creationId xmlns:a16="http://schemas.microsoft.com/office/drawing/2014/main" id="{D3A75A7B-1A0C-4E00-8CD7-06A9553770E4}"/>
              </a:ext>
            </a:extLst>
          </p:cNvPr>
          <p:cNvSpPr txBox="1"/>
          <p:nvPr/>
        </p:nvSpPr>
        <p:spPr>
          <a:xfrm flipH="1">
            <a:off x="6694155" y="1931192"/>
            <a:ext cx="2001663" cy="4846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D</a:t>
            </a:r>
            <a:r>
              <a:rPr lang="vi-VN">
                <a:solidFill>
                  <a:schemeClr val="lt2"/>
                </a:solidFill>
                <a:latin typeface="Fira Sans Condensed"/>
                <a:ea typeface="Fira Sans Condensed"/>
                <a:cs typeface="Fira Sans Condensed"/>
                <a:sym typeface="Fira Sans Condensed"/>
              </a:rPr>
              <a:t>ữ liệu được biểu diễn dưới dạng các nút và cạnh</a:t>
            </a:r>
          </a:p>
        </p:txBody>
      </p:sp>
      <p:sp>
        <p:nvSpPr>
          <p:cNvPr id="4" name="Google Shape;499;p26">
            <a:extLst>
              <a:ext uri="{FF2B5EF4-FFF2-40B4-BE49-F238E27FC236}">
                <a16:creationId xmlns:a16="http://schemas.microsoft.com/office/drawing/2014/main" id="{FE018FD3-1E9A-5142-D393-C476F41A43B9}"/>
              </a:ext>
            </a:extLst>
          </p:cNvPr>
          <p:cNvSpPr txBox="1"/>
          <p:nvPr/>
        </p:nvSpPr>
        <p:spPr>
          <a:xfrm flipH="1">
            <a:off x="2500409" y="4155308"/>
            <a:ext cx="4143182" cy="4846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Đ</a:t>
            </a:r>
            <a:r>
              <a:rPr lang="vi-VN">
                <a:solidFill>
                  <a:schemeClr val="lt2"/>
                </a:solidFill>
                <a:latin typeface="Fira Sans Condensed"/>
                <a:ea typeface="Fira Sans Condensed"/>
                <a:cs typeface="Fira Sans Condensed"/>
                <a:sym typeface="Fira Sans Condensed"/>
              </a:rPr>
              <a:t>ược thiết kế để hỗ trợ các cấu trúc dữ liệu phức tạp, được kết nối với nhau và cho phép phân tích và truy vấn dữ liệu phức tạp</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26"/>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CƠ SỞ DỮ LIỆU ĐỒ THỊ</a:t>
            </a:r>
            <a:endParaRPr/>
          </a:p>
        </p:txBody>
      </p:sp>
      <p:sp>
        <p:nvSpPr>
          <p:cNvPr id="496" name="Google Shape;496;p26"/>
          <p:cNvSpPr txBox="1"/>
          <p:nvPr/>
        </p:nvSpPr>
        <p:spPr>
          <a:xfrm>
            <a:off x="3402450" y="1178275"/>
            <a:ext cx="2339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400" b="1">
                <a:solidFill>
                  <a:schemeClr val="lt2"/>
                </a:solidFill>
                <a:latin typeface="Rajdhani"/>
                <a:ea typeface="Rajdhani"/>
                <a:cs typeface="Rajdhani"/>
                <a:sym typeface="Rajdhani"/>
              </a:rPr>
              <a:t>Chức năng</a:t>
            </a:r>
            <a:endParaRPr sz="2400" b="1">
              <a:solidFill>
                <a:schemeClr val="lt2"/>
              </a:solidFill>
              <a:latin typeface="Rajdhani"/>
              <a:ea typeface="Rajdhani"/>
              <a:cs typeface="Rajdhani"/>
              <a:sym typeface="Rajdhani"/>
            </a:endParaRPr>
          </a:p>
        </p:txBody>
      </p:sp>
      <p:sp>
        <p:nvSpPr>
          <p:cNvPr id="499" name="Google Shape;499;p26"/>
          <p:cNvSpPr txBox="1"/>
          <p:nvPr/>
        </p:nvSpPr>
        <p:spPr>
          <a:xfrm flipH="1">
            <a:off x="481897" y="1997683"/>
            <a:ext cx="2020310" cy="50462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Mô hình hóa dữ liệu linh hoạt</a:t>
            </a:r>
            <a:endParaRPr>
              <a:solidFill>
                <a:schemeClr val="lt2"/>
              </a:solidFill>
              <a:latin typeface="Fira Sans Condensed"/>
              <a:ea typeface="Fira Sans Condensed"/>
              <a:cs typeface="Fira Sans Condensed"/>
              <a:sym typeface="Fira Sans Condensed"/>
            </a:endParaRPr>
          </a:p>
        </p:txBody>
      </p:sp>
      <p:cxnSp>
        <p:nvCxnSpPr>
          <p:cNvPr id="515" name="Google Shape;515;p26"/>
          <p:cNvCxnSpPr>
            <a:cxnSpLocks/>
          </p:cNvCxnSpPr>
          <p:nvPr/>
        </p:nvCxnSpPr>
        <p:spPr>
          <a:xfrm>
            <a:off x="2923937" y="1979900"/>
            <a:ext cx="1648200" cy="244200"/>
          </a:xfrm>
          <a:prstGeom prst="bentConnector2">
            <a:avLst/>
          </a:prstGeom>
          <a:noFill/>
          <a:ln w="19050" cap="flat" cmpd="sng">
            <a:solidFill>
              <a:schemeClr val="lt2"/>
            </a:solidFill>
            <a:prstDash val="solid"/>
            <a:round/>
            <a:headEnd type="oval" w="med" len="med"/>
            <a:tailEnd type="none" w="med" len="med"/>
          </a:ln>
        </p:spPr>
      </p:cxnSp>
      <p:cxnSp>
        <p:nvCxnSpPr>
          <p:cNvPr id="516" name="Google Shape;516;p26"/>
          <p:cNvCxnSpPr>
            <a:cxnSpLocks/>
          </p:cNvCxnSpPr>
          <p:nvPr/>
        </p:nvCxnSpPr>
        <p:spPr>
          <a:xfrm rot="-5400000">
            <a:off x="5273850" y="1278050"/>
            <a:ext cx="244200" cy="1647900"/>
          </a:xfrm>
          <a:prstGeom prst="bentConnector2">
            <a:avLst/>
          </a:prstGeom>
          <a:noFill/>
          <a:ln w="19050" cap="flat" cmpd="sng">
            <a:solidFill>
              <a:schemeClr val="lt2"/>
            </a:solidFill>
            <a:prstDash val="solid"/>
            <a:round/>
            <a:headEnd type="none" w="med" len="med"/>
            <a:tailEnd type="oval" w="med" len="med"/>
          </a:ln>
        </p:spPr>
      </p:cxnSp>
      <p:cxnSp>
        <p:nvCxnSpPr>
          <p:cNvPr id="517" name="Google Shape;517;p26"/>
          <p:cNvCxnSpPr>
            <a:cxnSpLocks/>
          </p:cNvCxnSpPr>
          <p:nvPr/>
        </p:nvCxnSpPr>
        <p:spPr>
          <a:xfrm rot="10800000" flipH="1">
            <a:off x="2923937" y="3794374"/>
            <a:ext cx="1648200" cy="245400"/>
          </a:xfrm>
          <a:prstGeom prst="bentConnector2">
            <a:avLst/>
          </a:prstGeom>
          <a:noFill/>
          <a:ln w="19050" cap="flat" cmpd="sng">
            <a:solidFill>
              <a:schemeClr val="lt2"/>
            </a:solidFill>
            <a:prstDash val="solid"/>
            <a:round/>
            <a:headEnd type="oval" w="med" len="med"/>
            <a:tailEnd type="none" w="med" len="med"/>
          </a:ln>
        </p:spPr>
      </p:cxnSp>
      <p:cxnSp>
        <p:nvCxnSpPr>
          <p:cNvPr id="518" name="Google Shape;518;p26"/>
          <p:cNvCxnSpPr>
            <a:cxnSpLocks/>
          </p:cNvCxnSpPr>
          <p:nvPr/>
        </p:nvCxnSpPr>
        <p:spPr>
          <a:xfrm rot="-5400000" flipH="1">
            <a:off x="5273250" y="3093201"/>
            <a:ext cx="245400" cy="1647900"/>
          </a:xfrm>
          <a:prstGeom prst="bentConnector2">
            <a:avLst/>
          </a:prstGeom>
          <a:noFill/>
          <a:ln w="19050" cap="flat" cmpd="sng">
            <a:solidFill>
              <a:schemeClr val="lt2"/>
            </a:solidFill>
            <a:prstDash val="solid"/>
            <a:round/>
            <a:headEnd type="none" w="med" len="med"/>
            <a:tailEnd type="oval" w="med" len="med"/>
          </a:ln>
        </p:spPr>
      </p:cxnSp>
      <p:cxnSp>
        <p:nvCxnSpPr>
          <p:cNvPr id="519" name="Google Shape;519;p26"/>
          <p:cNvCxnSpPr>
            <a:cxnSpLocks/>
          </p:cNvCxnSpPr>
          <p:nvPr/>
        </p:nvCxnSpPr>
        <p:spPr>
          <a:xfrm>
            <a:off x="2923792" y="2988243"/>
            <a:ext cx="287400" cy="12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520" name="Google Shape;520;p26"/>
          <p:cNvCxnSpPr>
            <a:cxnSpLocks/>
          </p:cNvCxnSpPr>
          <p:nvPr/>
        </p:nvCxnSpPr>
        <p:spPr>
          <a:xfrm>
            <a:off x="5932664" y="3009275"/>
            <a:ext cx="287400" cy="600"/>
          </a:xfrm>
          <a:prstGeom prst="bentConnector3">
            <a:avLst>
              <a:gd name="adj1" fmla="val 49996"/>
            </a:avLst>
          </a:prstGeom>
          <a:noFill/>
          <a:ln w="19050" cap="flat" cmpd="sng">
            <a:solidFill>
              <a:schemeClr val="lt2"/>
            </a:solidFill>
            <a:prstDash val="solid"/>
            <a:round/>
            <a:headEnd type="none" w="med" len="med"/>
            <a:tailEnd type="oval" w="med" len="med"/>
          </a:ln>
        </p:spPr>
      </p:cxnSp>
      <p:sp>
        <p:nvSpPr>
          <p:cNvPr id="3" name="Google Shape;499;p26">
            <a:extLst>
              <a:ext uri="{FF2B5EF4-FFF2-40B4-BE49-F238E27FC236}">
                <a16:creationId xmlns:a16="http://schemas.microsoft.com/office/drawing/2014/main" id="{D3A75A7B-1A0C-4E00-8CD7-06A9553770E4}"/>
              </a:ext>
            </a:extLst>
          </p:cNvPr>
          <p:cNvSpPr txBox="1"/>
          <p:nvPr/>
        </p:nvSpPr>
        <p:spPr>
          <a:xfrm flipH="1">
            <a:off x="6769860" y="2112509"/>
            <a:ext cx="2001663" cy="4846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Tích hợp dữ liệu</a:t>
            </a:r>
            <a:endParaRPr lang="vi-VN">
              <a:solidFill>
                <a:schemeClr val="lt2"/>
              </a:solidFill>
              <a:latin typeface="Fira Sans Condensed"/>
              <a:ea typeface="Fira Sans Condensed"/>
              <a:cs typeface="Fira Sans Condensed"/>
              <a:sym typeface="Fira Sans Condensed"/>
            </a:endParaRPr>
          </a:p>
        </p:txBody>
      </p:sp>
      <p:sp>
        <p:nvSpPr>
          <p:cNvPr id="4" name="Google Shape;499;p26">
            <a:extLst>
              <a:ext uri="{FF2B5EF4-FFF2-40B4-BE49-F238E27FC236}">
                <a16:creationId xmlns:a16="http://schemas.microsoft.com/office/drawing/2014/main" id="{FE018FD3-1E9A-5142-D393-C476F41A43B9}"/>
              </a:ext>
            </a:extLst>
          </p:cNvPr>
          <p:cNvSpPr txBox="1"/>
          <p:nvPr/>
        </p:nvSpPr>
        <p:spPr>
          <a:xfrm flipH="1">
            <a:off x="6762952" y="3467801"/>
            <a:ext cx="2110652" cy="48462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Khả năng tương tác</a:t>
            </a:r>
            <a:endParaRPr lang="vi-VN">
              <a:solidFill>
                <a:schemeClr val="lt2"/>
              </a:solidFill>
              <a:latin typeface="Fira Sans Condensed"/>
              <a:ea typeface="Fira Sans Condensed"/>
              <a:cs typeface="Fira Sans Condensed"/>
              <a:sym typeface="Fira Sans Condensed"/>
            </a:endParaRPr>
          </a:p>
        </p:txBody>
      </p:sp>
      <p:grpSp>
        <p:nvGrpSpPr>
          <p:cNvPr id="5" name="Google Shape;526;p27">
            <a:extLst>
              <a:ext uri="{FF2B5EF4-FFF2-40B4-BE49-F238E27FC236}">
                <a16:creationId xmlns:a16="http://schemas.microsoft.com/office/drawing/2014/main" id="{71E9CE5E-0C4B-0555-4873-EFC9AFC6F65F}"/>
              </a:ext>
            </a:extLst>
          </p:cNvPr>
          <p:cNvGrpSpPr/>
          <p:nvPr/>
        </p:nvGrpSpPr>
        <p:grpSpPr>
          <a:xfrm>
            <a:off x="3385130" y="2354819"/>
            <a:ext cx="2248016" cy="1307713"/>
            <a:chOff x="233350" y="949250"/>
            <a:chExt cx="7137300" cy="3802300"/>
          </a:xfrm>
        </p:grpSpPr>
        <p:sp>
          <p:nvSpPr>
            <p:cNvPr id="6" name="Google Shape;527;p27">
              <a:extLst>
                <a:ext uri="{FF2B5EF4-FFF2-40B4-BE49-F238E27FC236}">
                  <a16:creationId xmlns:a16="http://schemas.microsoft.com/office/drawing/2014/main" id="{8D776DC2-4230-6C29-4D3A-5E46F80D64F0}"/>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28;p27">
              <a:extLst>
                <a:ext uri="{FF2B5EF4-FFF2-40B4-BE49-F238E27FC236}">
                  <a16:creationId xmlns:a16="http://schemas.microsoft.com/office/drawing/2014/main" id="{B519BBAD-9E29-5847-58A7-920F43A0F04E}"/>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29;p27">
              <a:extLst>
                <a:ext uri="{FF2B5EF4-FFF2-40B4-BE49-F238E27FC236}">
                  <a16:creationId xmlns:a16="http://schemas.microsoft.com/office/drawing/2014/main" id="{57A4B415-7FCD-B444-750C-68A522327AE9}"/>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30;p27">
              <a:extLst>
                <a:ext uri="{FF2B5EF4-FFF2-40B4-BE49-F238E27FC236}">
                  <a16:creationId xmlns:a16="http://schemas.microsoft.com/office/drawing/2014/main" id="{253BD818-5113-397D-D904-1F0E0E30822E}"/>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31;p27">
              <a:extLst>
                <a:ext uri="{FF2B5EF4-FFF2-40B4-BE49-F238E27FC236}">
                  <a16:creationId xmlns:a16="http://schemas.microsoft.com/office/drawing/2014/main" id="{71AF07AA-AAE0-BC46-82D5-7206DFE344E0}"/>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32;p27">
              <a:extLst>
                <a:ext uri="{FF2B5EF4-FFF2-40B4-BE49-F238E27FC236}">
                  <a16:creationId xmlns:a16="http://schemas.microsoft.com/office/drawing/2014/main" id="{1B805CD6-749C-16F4-43A1-47499AFE7704}"/>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33;p27">
              <a:extLst>
                <a:ext uri="{FF2B5EF4-FFF2-40B4-BE49-F238E27FC236}">
                  <a16:creationId xmlns:a16="http://schemas.microsoft.com/office/drawing/2014/main" id="{4F557F15-F3F5-A697-B273-8E7A1915457A}"/>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34;p27">
              <a:extLst>
                <a:ext uri="{FF2B5EF4-FFF2-40B4-BE49-F238E27FC236}">
                  <a16:creationId xmlns:a16="http://schemas.microsoft.com/office/drawing/2014/main" id="{F0B0FA59-A355-5A63-B56F-1C6BAC482B76}"/>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35;p27">
              <a:extLst>
                <a:ext uri="{FF2B5EF4-FFF2-40B4-BE49-F238E27FC236}">
                  <a16:creationId xmlns:a16="http://schemas.microsoft.com/office/drawing/2014/main" id="{14549E11-C875-00B8-7257-9F8B34F4BB45}"/>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36;p27">
              <a:extLst>
                <a:ext uri="{FF2B5EF4-FFF2-40B4-BE49-F238E27FC236}">
                  <a16:creationId xmlns:a16="http://schemas.microsoft.com/office/drawing/2014/main" id="{169432DF-2951-371B-C6AC-702A8FC7E14D}"/>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37;p27">
              <a:extLst>
                <a:ext uri="{FF2B5EF4-FFF2-40B4-BE49-F238E27FC236}">
                  <a16:creationId xmlns:a16="http://schemas.microsoft.com/office/drawing/2014/main" id="{B02BDDDB-5536-4778-D916-0FB51D652719}"/>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38;p27">
              <a:extLst>
                <a:ext uri="{FF2B5EF4-FFF2-40B4-BE49-F238E27FC236}">
                  <a16:creationId xmlns:a16="http://schemas.microsoft.com/office/drawing/2014/main" id="{EDA45F1B-6164-7B96-D712-CB16AC116756}"/>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39;p27">
              <a:extLst>
                <a:ext uri="{FF2B5EF4-FFF2-40B4-BE49-F238E27FC236}">
                  <a16:creationId xmlns:a16="http://schemas.microsoft.com/office/drawing/2014/main" id="{5D5E3B99-EAE6-D8AE-1666-3BF572A770B4}"/>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40;p27">
              <a:extLst>
                <a:ext uri="{FF2B5EF4-FFF2-40B4-BE49-F238E27FC236}">
                  <a16:creationId xmlns:a16="http://schemas.microsoft.com/office/drawing/2014/main" id="{25C80178-B5B7-787B-C58C-34E3DC3D03BC}"/>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41;p27">
              <a:extLst>
                <a:ext uri="{FF2B5EF4-FFF2-40B4-BE49-F238E27FC236}">
                  <a16:creationId xmlns:a16="http://schemas.microsoft.com/office/drawing/2014/main" id="{DE095FD0-55A3-14CB-C50F-41F6E8DF291A}"/>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42;p27">
              <a:extLst>
                <a:ext uri="{FF2B5EF4-FFF2-40B4-BE49-F238E27FC236}">
                  <a16:creationId xmlns:a16="http://schemas.microsoft.com/office/drawing/2014/main" id="{C1BB57B5-6274-173C-090B-0799AAF6FBD6}"/>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43;p27">
              <a:extLst>
                <a:ext uri="{FF2B5EF4-FFF2-40B4-BE49-F238E27FC236}">
                  <a16:creationId xmlns:a16="http://schemas.microsoft.com/office/drawing/2014/main" id="{E4385095-1850-967B-90DF-EF32C3070ABC}"/>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44;p27">
              <a:extLst>
                <a:ext uri="{FF2B5EF4-FFF2-40B4-BE49-F238E27FC236}">
                  <a16:creationId xmlns:a16="http://schemas.microsoft.com/office/drawing/2014/main" id="{E7E78994-B74C-DBAF-4237-F4FB74D81109}"/>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45;p27">
              <a:extLst>
                <a:ext uri="{FF2B5EF4-FFF2-40B4-BE49-F238E27FC236}">
                  <a16:creationId xmlns:a16="http://schemas.microsoft.com/office/drawing/2014/main" id="{3A6F2098-5168-5263-9DB4-CF13E58D2CFC}"/>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46;p27">
              <a:extLst>
                <a:ext uri="{FF2B5EF4-FFF2-40B4-BE49-F238E27FC236}">
                  <a16:creationId xmlns:a16="http://schemas.microsoft.com/office/drawing/2014/main" id="{0C5CB3B6-0FD6-B341-10F2-FAFA5AC3842E}"/>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47;p27">
              <a:extLst>
                <a:ext uri="{FF2B5EF4-FFF2-40B4-BE49-F238E27FC236}">
                  <a16:creationId xmlns:a16="http://schemas.microsoft.com/office/drawing/2014/main" id="{4848473F-5CFC-29C8-8251-1F1A3C6B4C3E}"/>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48;p27">
              <a:extLst>
                <a:ext uri="{FF2B5EF4-FFF2-40B4-BE49-F238E27FC236}">
                  <a16:creationId xmlns:a16="http://schemas.microsoft.com/office/drawing/2014/main" id="{AAD29175-3E45-9A5F-AE4C-4BEFF8655CB5}"/>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49;p27">
              <a:extLst>
                <a:ext uri="{FF2B5EF4-FFF2-40B4-BE49-F238E27FC236}">
                  <a16:creationId xmlns:a16="http://schemas.microsoft.com/office/drawing/2014/main" id="{D9C2FC90-0396-AE6A-7A7A-C7A4C8C5282B}"/>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50;p27">
              <a:extLst>
                <a:ext uri="{FF2B5EF4-FFF2-40B4-BE49-F238E27FC236}">
                  <a16:creationId xmlns:a16="http://schemas.microsoft.com/office/drawing/2014/main" id="{28FE00BC-8AAB-3B0C-9921-187EE9C29728}"/>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51;p27">
              <a:extLst>
                <a:ext uri="{FF2B5EF4-FFF2-40B4-BE49-F238E27FC236}">
                  <a16:creationId xmlns:a16="http://schemas.microsoft.com/office/drawing/2014/main" id="{D8B9A371-E0B1-6FCF-0D87-2B407AF39D44}"/>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52;p27">
              <a:extLst>
                <a:ext uri="{FF2B5EF4-FFF2-40B4-BE49-F238E27FC236}">
                  <a16:creationId xmlns:a16="http://schemas.microsoft.com/office/drawing/2014/main" id="{0E57E054-0BF3-7550-E403-34557AD819ED}"/>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3;p27">
              <a:extLst>
                <a:ext uri="{FF2B5EF4-FFF2-40B4-BE49-F238E27FC236}">
                  <a16:creationId xmlns:a16="http://schemas.microsoft.com/office/drawing/2014/main" id="{0522E232-4A9B-ACC2-654E-364DF6122A64}"/>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54;p27">
              <a:extLst>
                <a:ext uri="{FF2B5EF4-FFF2-40B4-BE49-F238E27FC236}">
                  <a16:creationId xmlns:a16="http://schemas.microsoft.com/office/drawing/2014/main" id="{B2C7DA08-D5CE-C447-4F2D-4577A6C1E93B}"/>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55;p27">
              <a:extLst>
                <a:ext uri="{FF2B5EF4-FFF2-40B4-BE49-F238E27FC236}">
                  <a16:creationId xmlns:a16="http://schemas.microsoft.com/office/drawing/2014/main" id="{F09C0D48-024D-B1D9-B3D6-0FCA529A4934}"/>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56;p27">
              <a:extLst>
                <a:ext uri="{FF2B5EF4-FFF2-40B4-BE49-F238E27FC236}">
                  <a16:creationId xmlns:a16="http://schemas.microsoft.com/office/drawing/2014/main" id="{7FC51007-AEDD-089E-1B31-0965D631B816}"/>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57;p27">
              <a:extLst>
                <a:ext uri="{FF2B5EF4-FFF2-40B4-BE49-F238E27FC236}">
                  <a16:creationId xmlns:a16="http://schemas.microsoft.com/office/drawing/2014/main" id="{44BF1629-FDD8-9E8C-83EA-A357C0FBB0A4}"/>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58;p27">
              <a:extLst>
                <a:ext uri="{FF2B5EF4-FFF2-40B4-BE49-F238E27FC236}">
                  <a16:creationId xmlns:a16="http://schemas.microsoft.com/office/drawing/2014/main" id="{1370C47B-A06F-E62F-49CA-BF3289AA4286}"/>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59;p27">
              <a:extLst>
                <a:ext uri="{FF2B5EF4-FFF2-40B4-BE49-F238E27FC236}">
                  <a16:creationId xmlns:a16="http://schemas.microsoft.com/office/drawing/2014/main" id="{50D15503-3DAA-3953-1D66-1D1B9277B431}"/>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60;p27">
              <a:extLst>
                <a:ext uri="{FF2B5EF4-FFF2-40B4-BE49-F238E27FC236}">
                  <a16:creationId xmlns:a16="http://schemas.microsoft.com/office/drawing/2014/main" id="{FBD2B539-B92C-581F-2F5B-39F30C863DBA}"/>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61;p27">
              <a:extLst>
                <a:ext uri="{FF2B5EF4-FFF2-40B4-BE49-F238E27FC236}">
                  <a16:creationId xmlns:a16="http://schemas.microsoft.com/office/drawing/2014/main" id="{39B04FF7-8092-512B-4642-88FB78C8190F}"/>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62;p27">
              <a:extLst>
                <a:ext uri="{FF2B5EF4-FFF2-40B4-BE49-F238E27FC236}">
                  <a16:creationId xmlns:a16="http://schemas.microsoft.com/office/drawing/2014/main" id="{361A2008-3BB9-5259-DF65-7ECF6CB11FB5}"/>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63;p27">
              <a:extLst>
                <a:ext uri="{FF2B5EF4-FFF2-40B4-BE49-F238E27FC236}">
                  <a16:creationId xmlns:a16="http://schemas.microsoft.com/office/drawing/2014/main" id="{6B2294B4-C926-E675-53E5-5E5D8CA3D75C}"/>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64;p27">
              <a:extLst>
                <a:ext uri="{FF2B5EF4-FFF2-40B4-BE49-F238E27FC236}">
                  <a16:creationId xmlns:a16="http://schemas.microsoft.com/office/drawing/2014/main" id="{C7ACFE92-C0F4-6FCD-4C7F-6EA6BB9B889F}"/>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65;p27">
              <a:extLst>
                <a:ext uri="{FF2B5EF4-FFF2-40B4-BE49-F238E27FC236}">
                  <a16:creationId xmlns:a16="http://schemas.microsoft.com/office/drawing/2014/main" id="{1505A1CF-AD16-2C8E-DD92-F1D1696FE7B2}"/>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66;p27">
              <a:extLst>
                <a:ext uri="{FF2B5EF4-FFF2-40B4-BE49-F238E27FC236}">
                  <a16:creationId xmlns:a16="http://schemas.microsoft.com/office/drawing/2014/main" id="{523D38C8-86CE-8363-46AA-4AF9706047DA}"/>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67;p27">
              <a:extLst>
                <a:ext uri="{FF2B5EF4-FFF2-40B4-BE49-F238E27FC236}">
                  <a16:creationId xmlns:a16="http://schemas.microsoft.com/office/drawing/2014/main" id="{0C5C0C74-DC50-3F95-8340-A55D72A5523D}"/>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68;p27">
              <a:extLst>
                <a:ext uri="{FF2B5EF4-FFF2-40B4-BE49-F238E27FC236}">
                  <a16:creationId xmlns:a16="http://schemas.microsoft.com/office/drawing/2014/main" id="{FEA0C605-9043-A458-2919-9F0A267E1366}"/>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69;p27">
              <a:extLst>
                <a:ext uri="{FF2B5EF4-FFF2-40B4-BE49-F238E27FC236}">
                  <a16:creationId xmlns:a16="http://schemas.microsoft.com/office/drawing/2014/main" id="{FA5C528D-347F-5FD5-FD93-A7632E253192}"/>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70;p27">
              <a:extLst>
                <a:ext uri="{FF2B5EF4-FFF2-40B4-BE49-F238E27FC236}">
                  <a16:creationId xmlns:a16="http://schemas.microsoft.com/office/drawing/2014/main" id="{654439FF-59F7-AEF0-5699-895798322564}"/>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71;p27">
              <a:extLst>
                <a:ext uri="{FF2B5EF4-FFF2-40B4-BE49-F238E27FC236}">
                  <a16:creationId xmlns:a16="http://schemas.microsoft.com/office/drawing/2014/main" id="{FCA0B888-D1D0-6F94-326B-1F8D49F6A4C6}"/>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72;p27">
              <a:extLst>
                <a:ext uri="{FF2B5EF4-FFF2-40B4-BE49-F238E27FC236}">
                  <a16:creationId xmlns:a16="http://schemas.microsoft.com/office/drawing/2014/main" id="{2EDC1A99-1C6C-5FA0-CD07-E2E39EBC7305}"/>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73;p27">
              <a:extLst>
                <a:ext uri="{FF2B5EF4-FFF2-40B4-BE49-F238E27FC236}">
                  <a16:creationId xmlns:a16="http://schemas.microsoft.com/office/drawing/2014/main" id="{4A4B22FA-A6A7-6638-8D08-E5D348047ACE}"/>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74;p27">
              <a:extLst>
                <a:ext uri="{FF2B5EF4-FFF2-40B4-BE49-F238E27FC236}">
                  <a16:creationId xmlns:a16="http://schemas.microsoft.com/office/drawing/2014/main" id="{63E7CA23-3CDD-83BA-D5DF-EA049BF4C5D0}"/>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75;p27">
              <a:extLst>
                <a:ext uri="{FF2B5EF4-FFF2-40B4-BE49-F238E27FC236}">
                  <a16:creationId xmlns:a16="http://schemas.microsoft.com/office/drawing/2014/main" id="{0B388ACE-32E2-4DA6-5FCE-2C5026E74458}"/>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76;p27">
              <a:extLst>
                <a:ext uri="{FF2B5EF4-FFF2-40B4-BE49-F238E27FC236}">
                  <a16:creationId xmlns:a16="http://schemas.microsoft.com/office/drawing/2014/main" id="{13F991DF-2F42-2AC3-6ABA-E7D5E078D355}"/>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77;p27">
              <a:extLst>
                <a:ext uri="{FF2B5EF4-FFF2-40B4-BE49-F238E27FC236}">
                  <a16:creationId xmlns:a16="http://schemas.microsoft.com/office/drawing/2014/main" id="{840D0CD8-DEE1-A571-C6A1-E7FFACBF9F4B}"/>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602;p27">
            <a:extLst>
              <a:ext uri="{FF2B5EF4-FFF2-40B4-BE49-F238E27FC236}">
                <a16:creationId xmlns:a16="http://schemas.microsoft.com/office/drawing/2014/main" id="{B6B2902E-B3D0-337F-22C6-C45EAB404E81}"/>
              </a:ext>
            </a:extLst>
          </p:cNvPr>
          <p:cNvSpPr/>
          <p:nvPr/>
        </p:nvSpPr>
        <p:spPr>
          <a:xfrm>
            <a:off x="5102506" y="2932403"/>
            <a:ext cx="186900" cy="186900"/>
          </a:xfrm>
          <a:prstGeom prst="ellipse">
            <a:avLst/>
          </a:prstGeom>
          <a:solidFill>
            <a:schemeClr val="dk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95;p27">
            <a:extLst>
              <a:ext uri="{FF2B5EF4-FFF2-40B4-BE49-F238E27FC236}">
                <a16:creationId xmlns:a16="http://schemas.microsoft.com/office/drawing/2014/main" id="{6E2B6C09-26A2-A1EB-A8F2-407DB31E39BA}"/>
              </a:ext>
            </a:extLst>
          </p:cNvPr>
          <p:cNvSpPr/>
          <p:nvPr/>
        </p:nvSpPr>
        <p:spPr>
          <a:xfrm>
            <a:off x="5336747" y="2442469"/>
            <a:ext cx="186900" cy="186900"/>
          </a:xfrm>
          <a:prstGeom prst="ellipse">
            <a:avLst/>
          </a:prstGeom>
          <a:solidFill>
            <a:schemeClr val="l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04;p27">
            <a:extLst>
              <a:ext uri="{FF2B5EF4-FFF2-40B4-BE49-F238E27FC236}">
                <a16:creationId xmlns:a16="http://schemas.microsoft.com/office/drawing/2014/main" id="{03C178DC-8797-02C7-103E-0A46E24A4FBB}"/>
              </a:ext>
            </a:extLst>
          </p:cNvPr>
          <p:cNvSpPr/>
          <p:nvPr/>
        </p:nvSpPr>
        <p:spPr>
          <a:xfrm>
            <a:off x="4444334" y="3311172"/>
            <a:ext cx="186900" cy="186900"/>
          </a:xfrm>
          <a:prstGeom prst="ellipse">
            <a:avLst/>
          </a:prstGeom>
          <a:solidFill>
            <a:schemeClr val="dk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15;p27">
            <a:extLst>
              <a:ext uri="{FF2B5EF4-FFF2-40B4-BE49-F238E27FC236}">
                <a16:creationId xmlns:a16="http://schemas.microsoft.com/office/drawing/2014/main" id="{E762E97C-0001-6D91-3642-732AEA25DC36}"/>
              </a:ext>
            </a:extLst>
          </p:cNvPr>
          <p:cNvSpPr/>
          <p:nvPr/>
        </p:nvSpPr>
        <p:spPr>
          <a:xfrm>
            <a:off x="3632546" y="2751223"/>
            <a:ext cx="186900" cy="186900"/>
          </a:xfrm>
          <a:prstGeom prst="ellipse">
            <a:avLst/>
          </a:prstGeom>
          <a:solidFill>
            <a:schemeClr val="l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04;p27">
            <a:extLst>
              <a:ext uri="{FF2B5EF4-FFF2-40B4-BE49-F238E27FC236}">
                <a16:creationId xmlns:a16="http://schemas.microsoft.com/office/drawing/2014/main" id="{F901633B-85E2-0FCB-1B5E-F6C5B0C78F25}"/>
              </a:ext>
            </a:extLst>
          </p:cNvPr>
          <p:cNvSpPr/>
          <p:nvPr/>
        </p:nvSpPr>
        <p:spPr>
          <a:xfrm>
            <a:off x="4262431" y="2742422"/>
            <a:ext cx="186900" cy="186900"/>
          </a:xfrm>
          <a:prstGeom prst="ellipse">
            <a:avLst/>
          </a:prstGeom>
          <a:solidFill>
            <a:schemeClr val="dk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15;p27">
            <a:extLst>
              <a:ext uri="{FF2B5EF4-FFF2-40B4-BE49-F238E27FC236}">
                <a16:creationId xmlns:a16="http://schemas.microsoft.com/office/drawing/2014/main" id="{9A588492-BE78-E486-657B-3F5A6BA01FB8}"/>
              </a:ext>
            </a:extLst>
          </p:cNvPr>
          <p:cNvSpPr/>
          <p:nvPr/>
        </p:nvSpPr>
        <p:spPr>
          <a:xfrm>
            <a:off x="3337048" y="2477511"/>
            <a:ext cx="186900" cy="186900"/>
          </a:xfrm>
          <a:prstGeom prst="ellipse">
            <a:avLst/>
          </a:prstGeom>
          <a:solidFill>
            <a:schemeClr val="l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 name="Straight Connector 447">
            <a:extLst>
              <a:ext uri="{FF2B5EF4-FFF2-40B4-BE49-F238E27FC236}">
                <a16:creationId xmlns:a16="http://schemas.microsoft.com/office/drawing/2014/main" id="{6D69CBB2-96C1-8719-8DC2-451ECB6B52CE}"/>
              </a:ext>
            </a:extLst>
          </p:cNvPr>
          <p:cNvCxnSpPr>
            <a:stCxn id="58" idx="3"/>
            <a:endCxn id="57" idx="7"/>
          </p:cNvCxnSpPr>
          <p:nvPr/>
        </p:nvCxnSpPr>
        <p:spPr>
          <a:xfrm flipH="1">
            <a:off x="5262035" y="2601998"/>
            <a:ext cx="102083" cy="357776"/>
          </a:xfrm>
          <a:prstGeom prst="line">
            <a:avLst/>
          </a:prstGeom>
          <a:ln w="190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49" name="Straight Connector 448">
            <a:extLst>
              <a:ext uri="{FF2B5EF4-FFF2-40B4-BE49-F238E27FC236}">
                <a16:creationId xmlns:a16="http://schemas.microsoft.com/office/drawing/2014/main" id="{B4531CCD-5A8D-065B-11B3-3FBD40947F7B}"/>
              </a:ext>
            </a:extLst>
          </p:cNvPr>
          <p:cNvCxnSpPr>
            <a:cxnSpLocks/>
            <a:stCxn id="59" idx="0"/>
          </p:cNvCxnSpPr>
          <p:nvPr/>
        </p:nvCxnSpPr>
        <p:spPr>
          <a:xfrm flipH="1" flipV="1">
            <a:off x="4370844" y="2914833"/>
            <a:ext cx="166940" cy="396339"/>
          </a:xfrm>
          <a:prstGeom prst="line">
            <a:avLst/>
          </a:prstGeom>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52" name="Straight Connector 451">
            <a:extLst>
              <a:ext uri="{FF2B5EF4-FFF2-40B4-BE49-F238E27FC236}">
                <a16:creationId xmlns:a16="http://schemas.microsoft.com/office/drawing/2014/main" id="{A4C6A2C1-67B5-D758-16C9-3A1240F5E4AF}"/>
              </a:ext>
            </a:extLst>
          </p:cNvPr>
          <p:cNvCxnSpPr>
            <a:cxnSpLocks/>
            <a:stCxn id="61" idx="5"/>
            <a:endCxn id="60" idx="6"/>
          </p:cNvCxnSpPr>
          <p:nvPr/>
        </p:nvCxnSpPr>
        <p:spPr>
          <a:xfrm flipH="1" flipV="1">
            <a:off x="3819446" y="2844673"/>
            <a:ext cx="602514" cy="57278"/>
          </a:xfrm>
          <a:prstGeom prst="line">
            <a:avLst/>
          </a:prstGeom>
          <a:ln w="190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56" name="Straight Connector 455">
            <a:extLst>
              <a:ext uri="{FF2B5EF4-FFF2-40B4-BE49-F238E27FC236}">
                <a16:creationId xmlns:a16="http://schemas.microsoft.com/office/drawing/2014/main" id="{0A61237B-A07F-6E04-C08B-F72CEC24DA48}"/>
              </a:ext>
            </a:extLst>
          </p:cNvPr>
          <p:cNvCxnSpPr>
            <a:cxnSpLocks/>
            <a:stCxn id="57" idx="7"/>
          </p:cNvCxnSpPr>
          <p:nvPr/>
        </p:nvCxnSpPr>
        <p:spPr>
          <a:xfrm flipH="1">
            <a:off x="4594898" y="2959774"/>
            <a:ext cx="667137" cy="474731"/>
          </a:xfrm>
          <a:prstGeom prst="line">
            <a:avLst/>
          </a:prstGeom>
          <a:ln w="19050"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59" name="Straight Connector 458">
            <a:extLst>
              <a:ext uri="{FF2B5EF4-FFF2-40B4-BE49-F238E27FC236}">
                <a16:creationId xmlns:a16="http://schemas.microsoft.com/office/drawing/2014/main" id="{AB33C4DD-3EB5-4179-910C-9BA2C92AAB6C}"/>
              </a:ext>
            </a:extLst>
          </p:cNvPr>
          <p:cNvCxnSpPr>
            <a:cxnSpLocks/>
            <a:stCxn id="60" idx="1"/>
          </p:cNvCxnSpPr>
          <p:nvPr/>
        </p:nvCxnSpPr>
        <p:spPr>
          <a:xfrm flipH="1" flipV="1">
            <a:off x="3379519" y="2581817"/>
            <a:ext cx="280398" cy="196777"/>
          </a:xfrm>
          <a:prstGeom prst="line">
            <a:avLst/>
          </a:prstGeom>
          <a:ln w="1905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61" name="Google Shape;499;p26">
            <a:extLst>
              <a:ext uri="{FF2B5EF4-FFF2-40B4-BE49-F238E27FC236}">
                <a16:creationId xmlns:a16="http://schemas.microsoft.com/office/drawing/2014/main" id="{A34BB5B5-90BD-C752-29F2-C076D2D8D314}"/>
              </a:ext>
            </a:extLst>
          </p:cNvPr>
          <p:cNvSpPr txBox="1"/>
          <p:nvPr/>
        </p:nvSpPr>
        <p:spPr>
          <a:xfrm flipH="1">
            <a:off x="506062" y="3523930"/>
            <a:ext cx="2020310" cy="50462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Truy vấn ngữ nghĩa</a:t>
            </a:r>
            <a:endParaRPr>
              <a:solidFill>
                <a:schemeClr val="lt2"/>
              </a:solidFill>
              <a:latin typeface="Fira Sans Condensed"/>
              <a:ea typeface="Fira Sans Condensed"/>
              <a:cs typeface="Fira Sans Condensed"/>
              <a:sym typeface="Fira Sans Condensed"/>
            </a:endParaRPr>
          </a:p>
        </p:txBody>
      </p:sp>
      <p:sp>
        <p:nvSpPr>
          <p:cNvPr id="462" name="Google Shape;499;p26">
            <a:extLst>
              <a:ext uri="{FF2B5EF4-FFF2-40B4-BE49-F238E27FC236}">
                <a16:creationId xmlns:a16="http://schemas.microsoft.com/office/drawing/2014/main" id="{9E9FAE4D-85DE-C99F-D6FC-B3973B7E6AF1}"/>
              </a:ext>
            </a:extLst>
          </p:cNvPr>
          <p:cNvSpPr txBox="1"/>
          <p:nvPr/>
        </p:nvSpPr>
        <p:spPr>
          <a:xfrm flipH="1">
            <a:off x="3444159" y="4467565"/>
            <a:ext cx="2020310" cy="50462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Khả năng mở rộng</a:t>
            </a:r>
            <a:endParaRPr>
              <a:solidFill>
                <a:schemeClr val="lt2"/>
              </a:solidFill>
              <a:latin typeface="Fira Sans Condensed"/>
              <a:ea typeface="Fira Sans Condensed"/>
              <a:cs typeface="Fira Sans Condensed"/>
              <a:sym typeface="Fira Sans Condensed"/>
            </a:endParaRPr>
          </a:p>
        </p:txBody>
      </p:sp>
    </p:spTree>
    <p:extLst>
      <p:ext uri="{BB962C8B-B14F-4D97-AF65-F5344CB8AC3E}">
        <p14:creationId xmlns:p14="http://schemas.microsoft.com/office/powerpoint/2010/main" val="35261318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 schematic&#10;&#10;Description automatically generated">
            <a:extLst>
              <a:ext uri="{FF2B5EF4-FFF2-40B4-BE49-F238E27FC236}">
                <a16:creationId xmlns:a16="http://schemas.microsoft.com/office/drawing/2014/main" id="{AC83E3E7-A263-33A4-1AEF-EC0DB128523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55292" y="307822"/>
            <a:ext cx="7633416" cy="4527856"/>
          </a:xfrm>
          <a:prstGeom prst="rect">
            <a:avLst/>
          </a:prstGeom>
          <a:noFill/>
          <a:ln>
            <a:noFill/>
          </a:ln>
        </p:spPr>
      </p:pic>
    </p:spTree>
    <p:extLst>
      <p:ext uri="{BB962C8B-B14F-4D97-AF65-F5344CB8AC3E}">
        <p14:creationId xmlns:p14="http://schemas.microsoft.com/office/powerpoint/2010/main" val="6637411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27"/>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CƠ SỞ DỮ LIỆU ĐỒ THỊ</a:t>
            </a:r>
            <a:endParaRPr/>
          </a:p>
        </p:txBody>
      </p:sp>
      <p:grpSp>
        <p:nvGrpSpPr>
          <p:cNvPr id="584" name="Google Shape;584;p27"/>
          <p:cNvGrpSpPr/>
          <p:nvPr/>
        </p:nvGrpSpPr>
        <p:grpSpPr>
          <a:xfrm>
            <a:off x="380677" y="1609370"/>
            <a:ext cx="3600300" cy="646753"/>
            <a:chOff x="4823888" y="1895979"/>
            <a:chExt cx="3600300" cy="646753"/>
          </a:xfrm>
        </p:grpSpPr>
        <p:sp>
          <p:nvSpPr>
            <p:cNvPr id="585" name="Google Shape;585;p27"/>
            <p:cNvSpPr txBox="1"/>
            <p:nvPr/>
          </p:nvSpPr>
          <p:spPr>
            <a:xfrm>
              <a:off x="4823888" y="1895979"/>
              <a:ext cx="36003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2"/>
                  </a:solidFill>
                  <a:latin typeface="Rajdhani"/>
                  <a:ea typeface="Rajdhani"/>
                  <a:cs typeface="Rajdhani"/>
                  <a:sym typeface="Rajdhani"/>
                </a:rPr>
                <a:t>Một mô hình dữ liệu</a:t>
              </a:r>
              <a:endParaRPr sz="2000" b="1">
                <a:solidFill>
                  <a:schemeClr val="lt2"/>
                </a:solidFill>
                <a:latin typeface="Rajdhani"/>
                <a:ea typeface="Rajdhani"/>
                <a:cs typeface="Rajdhani"/>
                <a:sym typeface="Rajdhani"/>
              </a:endParaRPr>
            </a:p>
          </p:txBody>
        </p:sp>
        <p:sp>
          <p:nvSpPr>
            <p:cNvPr id="586" name="Google Shape;586;p27"/>
            <p:cNvSpPr txBox="1"/>
            <p:nvPr/>
          </p:nvSpPr>
          <p:spPr>
            <a:xfrm>
              <a:off x="4823888" y="2268532"/>
              <a:ext cx="36003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Định nghĩa một mô hình dữ liệu phù hợp</a:t>
              </a:r>
              <a:endParaRPr>
                <a:solidFill>
                  <a:schemeClr val="lt2"/>
                </a:solidFill>
                <a:latin typeface="Fira Sans Condensed"/>
                <a:ea typeface="Fira Sans Condensed"/>
                <a:cs typeface="Fira Sans Condensed"/>
                <a:sym typeface="Fira Sans Condensed"/>
              </a:endParaRPr>
            </a:p>
          </p:txBody>
        </p:sp>
      </p:grpSp>
      <p:sp>
        <p:nvSpPr>
          <p:cNvPr id="592" name="Google Shape;592;p27"/>
          <p:cNvSpPr txBox="1"/>
          <p:nvPr/>
        </p:nvSpPr>
        <p:spPr>
          <a:xfrm>
            <a:off x="3187899" y="1036670"/>
            <a:ext cx="2639725"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b="1">
                <a:solidFill>
                  <a:schemeClr val="lt2"/>
                </a:solidFill>
                <a:latin typeface="Rajdhani"/>
                <a:ea typeface="Rajdhani"/>
                <a:cs typeface="Rajdhani"/>
                <a:sym typeface="Rajdhani"/>
              </a:rPr>
              <a:t>Yêu cầu cơ bản khi xây dựng</a:t>
            </a:r>
            <a:endParaRPr sz="1600" b="1">
              <a:solidFill>
                <a:schemeClr val="lt2"/>
              </a:solidFill>
              <a:latin typeface="Rajdhani"/>
              <a:ea typeface="Rajdhani"/>
              <a:cs typeface="Rajdhani"/>
              <a:sym typeface="Rajdhani"/>
            </a:endParaRPr>
          </a:p>
        </p:txBody>
      </p:sp>
      <p:grpSp>
        <p:nvGrpSpPr>
          <p:cNvPr id="5" name="Google Shape;584;p27">
            <a:extLst>
              <a:ext uri="{FF2B5EF4-FFF2-40B4-BE49-F238E27FC236}">
                <a16:creationId xmlns:a16="http://schemas.microsoft.com/office/drawing/2014/main" id="{7A317C23-0ED1-ADFE-ABBB-F1149C2C0248}"/>
              </a:ext>
            </a:extLst>
          </p:cNvPr>
          <p:cNvGrpSpPr/>
          <p:nvPr/>
        </p:nvGrpSpPr>
        <p:grpSpPr>
          <a:xfrm>
            <a:off x="210138" y="2749496"/>
            <a:ext cx="3600300" cy="646753"/>
            <a:chOff x="4823888" y="1895979"/>
            <a:chExt cx="3600300" cy="646753"/>
          </a:xfrm>
        </p:grpSpPr>
        <p:sp>
          <p:nvSpPr>
            <p:cNvPr id="6" name="Google Shape;585;p27">
              <a:extLst>
                <a:ext uri="{FF2B5EF4-FFF2-40B4-BE49-F238E27FC236}">
                  <a16:creationId xmlns:a16="http://schemas.microsoft.com/office/drawing/2014/main" id="{728DC65B-F8F6-2374-6C1C-EDCE52119169}"/>
                </a:ext>
              </a:extLst>
            </p:cNvPr>
            <p:cNvSpPr txBox="1"/>
            <p:nvPr/>
          </p:nvSpPr>
          <p:spPr>
            <a:xfrm>
              <a:off x="4823888" y="1895979"/>
              <a:ext cx="36003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2"/>
                  </a:solidFill>
                  <a:latin typeface="Rajdhani"/>
                  <a:ea typeface="Rajdhani"/>
                  <a:cs typeface="Rajdhani"/>
                  <a:sym typeface="Rajdhani"/>
                </a:rPr>
                <a:t>Dữ liệu đầu vào</a:t>
              </a:r>
              <a:endParaRPr sz="2000" b="1">
                <a:solidFill>
                  <a:schemeClr val="lt2"/>
                </a:solidFill>
                <a:latin typeface="Rajdhani"/>
                <a:ea typeface="Rajdhani"/>
                <a:cs typeface="Rajdhani"/>
                <a:sym typeface="Rajdhani"/>
              </a:endParaRPr>
            </a:p>
          </p:txBody>
        </p:sp>
        <p:sp>
          <p:nvSpPr>
            <p:cNvPr id="7" name="Google Shape;586;p27">
              <a:extLst>
                <a:ext uri="{FF2B5EF4-FFF2-40B4-BE49-F238E27FC236}">
                  <a16:creationId xmlns:a16="http://schemas.microsoft.com/office/drawing/2014/main" id="{9AA02193-469D-C289-19DD-E8831B241604}"/>
                </a:ext>
              </a:extLst>
            </p:cNvPr>
            <p:cNvSpPr txBox="1"/>
            <p:nvPr/>
          </p:nvSpPr>
          <p:spPr>
            <a:xfrm>
              <a:off x="4823888" y="2268532"/>
              <a:ext cx="36003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Thu thập và chuẩn hóa dữ liệu</a:t>
              </a:r>
              <a:endParaRPr>
                <a:solidFill>
                  <a:schemeClr val="lt2"/>
                </a:solidFill>
                <a:latin typeface="Fira Sans Condensed"/>
                <a:ea typeface="Fira Sans Condensed"/>
                <a:cs typeface="Fira Sans Condensed"/>
                <a:sym typeface="Fira Sans Condensed"/>
              </a:endParaRPr>
            </a:p>
          </p:txBody>
        </p:sp>
      </p:grpSp>
      <p:grpSp>
        <p:nvGrpSpPr>
          <p:cNvPr id="8" name="Google Shape;584;p27">
            <a:extLst>
              <a:ext uri="{FF2B5EF4-FFF2-40B4-BE49-F238E27FC236}">
                <a16:creationId xmlns:a16="http://schemas.microsoft.com/office/drawing/2014/main" id="{8F1FB90B-6BFD-E60C-B8F2-4FF704174A45}"/>
              </a:ext>
            </a:extLst>
          </p:cNvPr>
          <p:cNvGrpSpPr/>
          <p:nvPr/>
        </p:nvGrpSpPr>
        <p:grpSpPr>
          <a:xfrm>
            <a:off x="156475" y="3857535"/>
            <a:ext cx="3600300" cy="646753"/>
            <a:chOff x="4823888" y="1895979"/>
            <a:chExt cx="3600300" cy="646753"/>
          </a:xfrm>
        </p:grpSpPr>
        <p:sp>
          <p:nvSpPr>
            <p:cNvPr id="9" name="Google Shape;585;p27">
              <a:extLst>
                <a:ext uri="{FF2B5EF4-FFF2-40B4-BE49-F238E27FC236}">
                  <a16:creationId xmlns:a16="http://schemas.microsoft.com/office/drawing/2014/main" id="{F5700200-AA42-B8B1-4706-6D0F496F00ED}"/>
                </a:ext>
              </a:extLst>
            </p:cNvPr>
            <p:cNvSpPr txBox="1"/>
            <p:nvPr/>
          </p:nvSpPr>
          <p:spPr>
            <a:xfrm>
              <a:off x="4823888" y="1895979"/>
              <a:ext cx="36003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2"/>
                  </a:solidFill>
                  <a:latin typeface="Rajdhani"/>
                  <a:ea typeface="Rajdhani"/>
                  <a:cs typeface="Rajdhani"/>
                  <a:sym typeface="Rajdhani"/>
                </a:rPr>
                <a:t>Cấu trúc đồ thị</a:t>
              </a:r>
              <a:endParaRPr sz="2000" b="1">
                <a:solidFill>
                  <a:schemeClr val="lt2"/>
                </a:solidFill>
                <a:latin typeface="Rajdhani"/>
                <a:ea typeface="Rajdhani"/>
                <a:cs typeface="Rajdhani"/>
                <a:sym typeface="Rajdhani"/>
              </a:endParaRPr>
            </a:p>
          </p:txBody>
        </p:sp>
        <p:sp>
          <p:nvSpPr>
            <p:cNvPr id="10" name="Google Shape;586;p27">
              <a:extLst>
                <a:ext uri="{FF2B5EF4-FFF2-40B4-BE49-F238E27FC236}">
                  <a16:creationId xmlns:a16="http://schemas.microsoft.com/office/drawing/2014/main" id="{B6358AE9-8244-02AD-DF23-57CEF51EF6AF}"/>
                </a:ext>
              </a:extLst>
            </p:cNvPr>
            <p:cNvSpPr txBox="1"/>
            <p:nvPr/>
          </p:nvSpPr>
          <p:spPr>
            <a:xfrm>
              <a:off x="4823888" y="2268532"/>
              <a:ext cx="36003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Xây dựng cấu trúc đồ thị</a:t>
              </a:r>
              <a:endParaRPr>
                <a:solidFill>
                  <a:schemeClr val="lt2"/>
                </a:solidFill>
                <a:latin typeface="Fira Sans Condensed"/>
                <a:ea typeface="Fira Sans Condensed"/>
                <a:cs typeface="Fira Sans Condensed"/>
                <a:sym typeface="Fira Sans Condensed"/>
              </a:endParaRPr>
            </a:p>
          </p:txBody>
        </p:sp>
      </p:grpSp>
      <p:grpSp>
        <p:nvGrpSpPr>
          <p:cNvPr id="11" name="Google Shape;584;p27">
            <a:extLst>
              <a:ext uri="{FF2B5EF4-FFF2-40B4-BE49-F238E27FC236}">
                <a16:creationId xmlns:a16="http://schemas.microsoft.com/office/drawing/2014/main" id="{E049D787-5C75-03A4-F434-8BA18866B194}"/>
              </a:ext>
            </a:extLst>
          </p:cNvPr>
          <p:cNvGrpSpPr/>
          <p:nvPr/>
        </p:nvGrpSpPr>
        <p:grpSpPr>
          <a:xfrm>
            <a:off x="5203820" y="1609370"/>
            <a:ext cx="3600300" cy="646753"/>
            <a:chOff x="4823888" y="1895979"/>
            <a:chExt cx="3600300" cy="646753"/>
          </a:xfrm>
        </p:grpSpPr>
        <p:sp>
          <p:nvSpPr>
            <p:cNvPr id="12" name="Google Shape;585;p27">
              <a:extLst>
                <a:ext uri="{FF2B5EF4-FFF2-40B4-BE49-F238E27FC236}">
                  <a16:creationId xmlns:a16="http://schemas.microsoft.com/office/drawing/2014/main" id="{362A8333-DE62-77B8-CC1D-0520E4263833}"/>
                </a:ext>
              </a:extLst>
            </p:cNvPr>
            <p:cNvSpPr txBox="1"/>
            <p:nvPr/>
          </p:nvSpPr>
          <p:spPr>
            <a:xfrm>
              <a:off x="4823888" y="1895979"/>
              <a:ext cx="36003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2"/>
                  </a:solidFill>
                  <a:latin typeface="Rajdhani"/>
                  <a:ea typeface="Rajdhani"/>
                  <a:cs typeface="Rajdhani"/>
                  <a:sym typeface="Rajdhani"/>
                </a:rPr>
                <a:t>Phân tích ngôn ngữ tự nhiên</a:t>
              </a:r>
              <a:endParaRPr sz="2000" b="1">
                <a:solidFill>
                  <a:schemeClr val="lt2"/>
                </a:solidFill>
                <a:latin typeface="Rajdhani"/>
                <a:ea typeface="Rajdhani"/>
                <a:cs typeface="Rajdhani"/>
                <a:sym typeface="Rajdhani"/>
              </a:endParaRPr>
            </a:p>
          </p:txBody>
        </p:sp>
        <p:sp>
          <p:nvSpPr>
            <p:cNvPr id="13" name="Google Shape;586;p27">
              <a:extLst>
                <a:ext uri="{FF2B5EF4-FFF2-40B4-BE49-F238E27FC236}">
                  <a16:creationId xmlns:a16="http://schemas.microsoft.com/office/drawing/2014/main" id="{E4EFCE61-EECA-9012-C3E6-E9A99D1D2C36}"/>
                </a:ext>
              </a:extLst>
            </p:cNvPr>
            <p:cNvSpPr txBox="1"/>
            <p:nvPr/>
          </p:nvSpPr>
          <p:spPr>
            <a:xfrm>
              <a:off x="4823888" y="2268532"/>
              <a:ext cx="36003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Áp dụng các kỹ thuật phân tích ngôn ngữ tự nhiên</a:t>
              </a:r>
              <a:endParaRPr>
                <a:solidFill>
                  <a:schemeClr val="lt2"/>
                </a:solidFill>
                <a:latin typeface="Fira Sans Condensed"/>
                <a:ea typeface="Fira Sans Condensed"/>
                <a:cs typeface="Fira Sans Condensed"/>
                <a:sym typeface="Fira Sans Condensed"/>
              </a:endParaRPr>
            </a:p>
          </p:txBody>
        </p:sp>
      </p:grpSp>
      <p:grpSp>
        <p:nvGrpSpPr>
          <p:cNvPr id="14" name="Google Shape;584;p27">
            <a:extLst>
              <a:ext uri="{FF2B5EF4-FFF2-40B4-BE49-F238E27FC236}">
                <a16:creationId xmlns:a16="http://schemas.microsoft.com/office/drawing/2014/main" id="{D819E0DE-A681-DB43-34E8-35CC506BC764}"/>
              </a:ext>
            </a:extLst>
          </p:cNvPr>
          <p:cNvGrpSpPr/>
          <p:nvPr/>
        </p:nvGrpSpPr>
        <p:grpSpPr>
          <a:xfrm>
            <a:off x="5235054" y="2836096"/>
            <a:ext cx="3600300" cy="646753"/>
            <a:chOff x="4823888" y="1895979"/>
            <a:chExt cx="3600300" cy="646753"/>
          </a:xfrm>
        </p:grpSpPr>
        <p:sp>
          <p:nvSpPr>
            <p:cNvPr id="15" name="Google Shape;585;p27">
              <a:extLst>
                <a:ext uri="{FF2B5EF4-FFF2-40B4-BE49-F238E27FC236}">
                  <a16:creationId xmlns:a16="http://schemas.microsoft.com/office/drawing/2014/main" id="{014B14B8-42CF-212C-C44E-1B081206DDD2}"/>
                </a:ext>
              </a:extLst>
            </p:cNvPr>
            <p:cNvSpPr txBox="1"/>
            <p:nvPr/>
          </p:nvSpPr>
          <p:spPr>
            <a:xfrm>
              <a:off x="4823888" y="1895979"/>
              <a:ext cx="36003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2"/>
                  </a:solidFill>
                  <a:latin typeface="Rajdhani"/>
                  <a:ea typeface="Rajdhani"/>
                  <a:cs typeface="Rajdhani"/>
                  <a:sym typeface="Rajdhani"/>
                </a:rPr>
                <a:t>Tích hợp công nghệ</a:t>
              </a:r>
              <a:endParaRPr sz="2000" b="1">
                <a:solidFill>
                  <a:schemeClr val="lt2"/>
                </a:solidFill>
                <a:latin typeface="Rajdhani"/>
                <a:ea typeface="Rajdhani"/>
                <a:cs typeface="Rajdhani"/>
                <a:sym typeface="Rajdhani"/>
              </a:endParaRPr>
            </a:p>
          </p:txBody>
        </p:sp>
        <p:sp>
          <p:nvSpPr>
            <p:cNvPr id="16" name="Google Shape;586;p27">
              <a:extLst>
                <a:ext uri="{FF2B5EF4-FFF2-40B4-BE49-F238E27FC236}">
                  <a16:creationId xmlns:a16="http://schemas.microsoft.com/office/drawing/2014/main" id="{4EE3A309-A5C2-6366-51CC-6BA2B9E04A1F}"/>
                </a:ext>
              </a:extLst>
            </p:cNvPr>
            <p:cNvSpPr txBox="1"/>
            <p:nvPr/>
          </p:nvSpPr>
          <p:spPr>
            <a:xfrm>
              <a:off x="4823888" y="2268532"/>
              <a:ext cx="36003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Tích hợp các công nghệ khác nhau</a:t>
              </a:r>
              <a:endParaRPr>
                <a:solidFill>
                  <a:schemeClr val="lt2"/>
                </a:solidFill>
                <a:latin typeface="Fira Sans Condensed"/>
                <a:ea typeface="Fira Sans Condensed"/>
                <a:cs typeface="Fira Sans Condensed"/>
                <a:sym typeface="Fira Sans Condensed"/>
              </a:endParaRPr>
            </a:p>
          </p:txBody>
        </p:sp>
      </p:grpSp>
      <p:grpSp>
        <p:nvGrpSpPr>
          <p:cNvPr id="17" name="Google Shape;584;p27">
            <a:extLst>
              <a:ext uri="{FF2B5EF4-FFF2-40B4-BE49-F238E27FC236}">
                <a16:creationId xmlns:a16="http://schemas.microsoft.com/office/drawing/2014/main" id="{33BD6E17-647D-3FA7-6F0A-BF3475507427}"/>
              </a:ext>
            </a:extLst>
          </p:cNvPr>
          <p:cNvGrpSpPr/>
          <p:nvPr/>
        </p:nvGrpSpPr>
        <p:grpSpPr>
          <a:xfrm>
            <a:off x="5031139" y="3906711"/>
            <a:ext cx="3600300" cy="646753"/>
            <a:chOff x="4823888" y="1895979"/>
            <a:chExt cx="3600300" cy="646753"/>
          </a:xfrm>
        </p:grpSpPr>
        <p:sp>
          <p:nvSpPr>
            <p:cNvPr id="18" name="Google Shape;585;p27">
              <a:extLst>
                <a:ext uri="{FF2B5EF4-FFF2-40B4-BE49-F238E27FC236}">
                  <a16:creationId xmlns:a16="http://schemas.microsoft.com/office/drawing/2014/main" id="{710D0EC1-3CC5-40DA-D89C-438D8852E3D3}"/>
                </a:ext>
              </a:extLst>
            </p:cNvPr>
            <p:cNvSpPr txBox="1"/>
            <p:nvPr/>
          </p:nvSpPr>
          <p:spPr>
            <a:xfrm>
              <a:off x="4823888" y="1895979"/>
              <a:ext cx="36003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lt2"/>
                  </a:solidFill>
                  <a:latin typeface="Rajdhani"/>
                  <a:ea typeface="Rajdhani"/>
                  <a:cs typeface="Rajdhani"/>
                  <a:sym typeface="Rajdhani"/>
                </a:rPr>
                <a:t>C</a:t>
              </a:r>
              <a:r>
                <a:rPr lang="en" sz="2000" b="1">
                  <a:solidFill>
                    <a:schemeClr val="lt2"/>
                  </a:solidFill>
                  <a:latin typeface="Rajdhani"/>
                  <a:ea typeface="Rajdhani"/>
                  <a:cs typeface="Rajdhani"/>
                  <a:sym typeface="Rajdhani"/>
                </a:rPr>
                <a:t>uối cùng</a:t>
              </a:r>
              <a:endParaRPr sz="2000" b="1">
                <a:solidFill>
                  <a:schemeClr val="lt2"/>
                </a:solidFill>
                <a:latin typeface="Rajdhani"/>
                <a:ea typeface="Rajdhani"/>
                <a:cs typeface="Rajdhani"/>
                <a:sym typeface="Rajdhani"/>
              </a:endParaRPr>
            </a:p>
          </p:txBody>
        </p:sp>
        <p:sp>
          <p:nvSpPr>
            <p:cNvPr id="19" name="Google Shape;586;p27">
              <a:extLst>
                <a:ext uri="{FF2B5EF4-FFF2-40B4-BE49-F238E27FC236}">
                  <a16:creationId xmlns:a16="http://schemas.microsoft.com/office/drawing/2014/main" id="{F64FD364-4925-6EFB-FD67-20C96743069B}"/>
                </a:ext>
              </a:extLst>
            </p:cNvPr>
            <p:cNvSpPr txBox="1"/>
            <p:nvPr/>
          </p:nvSpPr>
          <p:spPr>
            <a:xfrm>
              <a:off x="4823888" y="2268532"/>
              <a:ext cx="36003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Kiểm tra và đánh giá</a:t>
              </a:r>
              <a:endParaRPr>
                <a:solidFill>
                  <a:schemeClr val="lt2"/>
                </a:solidFill>
                <a:latin typeface="Fira Sans Condensed"/>
                <a:ea typeface="Fira Sans Condensed"/>
                <a:cs typeface="Fira Sans Condensed"/>
                <a:sym typeface="Fira Sans Condensed"/>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4"/>
          <p:cNvSpPr txBox="1">
            <a:spLocks noGrp="1"/>
          </p:cNvSpPr>
          <p:nvPr>
            <p:ph type="ctrTitle"/>
          </p:nvPr>
        </p:nvSpPr>
        <p:spPr>
          <a:xfrm>
            <a:off x="311921" y="307486"/>
            <a:ext cx="6057176" cy="237080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i="1">
                <a:solidFill>
                  <a:schemeClr val="tx2"/>
                </a:solidFill>
                <a:latin typeface="Share Tech" panose="020B0604020202020204" charset="0"/>
              </a:rPr>
              <a:t>SEMANTICS-BASED RECOMMENDATION &amp; </a:t>
            </a:r>
            <a:r>
              <a:rPr lang="en-US" sz="4000" i="1">
                <a:solidFill>
                  <a:schemeClr val="accent2">
                    <a:lumMod val="75000"/>
                  </a:schemeClr>
                </a:solidFill>
                <a:latin typeface="Share Tech" panose="020B0604020202020204" charset="0"/>
              </a:rPr>
              <a:t>KNOWLEDGE GRAPH</a:t>
            </a:r>
          </a:p>
        </p:txBody>
      </p:sp>
      <p:sp>
        <p:nvSpPr>
          <p:cNvPr id="159" name="Google Shape;159;p14"/>
          <p:cNvSpPr/>
          <p:nvPr/>
        </p:nvSpPr>
        <p:spPr>
          <a:xfrm>
            <a:off x="3688231" y="676545"/>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6829234" y="3495813"/>
            <a:ext cx="133275" cy="133275"/>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a:off x="8055557" y="1344311"/>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4"/>
          <p:cNvSpPr/>
          <p:nvPr/>
        </p:nvSpPr>
        <p:spPr>
          <a:xfrm>
            <a:off x="6031366" y="3106440"/>
            <a:ext cx="119993" cy="119966"/>
          </a:xfrm>
          <a:custGeom>
            <a:avLst/>
            <a:gdLst/>
            <a:ahLst/>
            <a:cxnLst/>
            <a:rect l="l" t="t" r="r" b="b"/>
            <a:pathLst>
              <a:path w="4579" h="4578" extrusionOk="0">
                <a:moveTo>
                  <a:pt x="1" y="0"/>
                </a:moveTo>
                <a:lnTo>
                  <a:pt x="1" y="4578"/>
                </a:lnTo>
                <a:lnTo>
                  <a:pt x="4578" y="4578"/>
                </a:lnTo>
                <a:lnTo>
                  <a:pt x="4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a:off x="4624677" y="4348006"/>
            <a:ext cx="119993" cy="119993"/>
          </a:xfrm>
          <a:custGeom>
            <a:avLst/>
            <a:gdLst/>
            <a:ahLst/>
            <a:cxnLst/>
            <a:rect l="l" t="t" r="r" b="b"/>
            <a:pathLst>
              <a:path w="4579" h="4579" extrusionOk="0">
                <a:moveTo>
                  <a:pt x="0" y="1"/>
                </a:moveTo>
                <a:lnTo>
                  <a:pt x="0" y="4578"/>
                </a:lnTo>
                <a:lnTo>
                  <a:pt x="4578" y="4578"/>
                </a:lnTo>
                <a:lnTo>
                  <a:pt x="4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14"/>
          <p:cNvGrpSpPr/>
          <p:nvPr/>
        </p:nvGrpSpPr>
        <p:grpSpPr>
          <a:xfrm>
            <a:off x="6499504" y="3645451"/>
            <a:ext cx="121434" cy="1073147"/>
            <a:chOff x="6232314" y="3696331"/>
            <a:chExt cx="121434" cy="1073147"/>
          </a:xfrm>
        </p:grpSpPr>
        <p:sp>
          <p:nvSpPr>
            <p:cNvPr id="165" name="Google Shape;165;p14"/>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14"/>
          <p:cNvGrpSpPr/>
          <p:nvPr/>
        </p:nvGrpSpPr>
        <p:grpSpPr>
          <a:xfrm>
            <a:off x="6837230" y="1132715"/>
            <a:ext cx="133252" cy="1952377"/>
            <a:chOff x="6780548" y="337714"/>
            <a:chExt cx="133252" cy="1952377"/>
          </a:xfrm>
        </p:grpSpPr>
        <p:sp>
          <p:nvSpPr>
            <p:cNvPr id="168" name="Google Shape;168;p14"/>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14"/>
          <p:cNvGrpSpPr/>
          <p:nvPr/>
        </p:nvGrpSpPr>
        <p:grpSpPr>
          <a:xfrm>
            <a:off x="7762007" y="415045"/>
            <a:ext cx="199237" cy="2828935"/>
            <a:chOff x="1608717" y="1280046"/>
            <a:chExt cx="199237" cy="2828935"/>
          </a:xfrm>
        </p:grpSpPr>
        <p:sp>
          <p:nvSpPr>
            <p:cNvPr id="171" name="Google Shape;171;p14"/>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4"/>
          <p:cNvGrpSpPr/>
          <p:nvPr/>
        </p:nvGrpSpPr>
        <p:grpSpPr>
          <a:xfrm>
            <a:off x="5767492" y="718008"/>
            <a:ext cx="80476" cy="2708957"/>
            <a:chOff x="5260692" y="676553"/>
            <a:chExt cx="80476" cy="2708957"/>
          </a:xfrm>
        </p:grpSpPr>
        <p:sp>
          <p:nvSpPr>
            <p:cNvPr id="175" name="Google Shape;175;p14"/>
            <p:cNvSpPr/>
            <p:nvPr/>
          </p:nvSpPr>
          <p:spPr>
            <a:xfrm>
              <a:off x="5260692" y="3305034"/>
              <a:ext cx="80476" cy="80476"/>
            </a:xfrm>
            <a:custGeom>
              <a:avLst/>
              <a:gdLst/>
              <a:ahLst/>
              <a:cxnLst/>
              <a:rect l="l" t="t" r="r" b="b"/>
              <a:pathLst>
                <a:path w="3071" h="3071" extrusionOk="0">
                  <a:moveTo>
                    <a:pt x="1" y="1"/>
                  </a:moveTo>
                  <a:lnTo>
                    <a:pt x="1" y="3071"/>
                  </a:lnTo>
                  <a:lnTo>
                    <a:pt x="3071" y="3071"/>
                  </a:lnTo>
                  <a:lnTo>
                    <a:pt x="3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5296692" y="676553"/>
              <a:ext cx="8464" cy="2519663"/>
            </a:xfrm>
            <a:custGeom>
              <a:avLst/>
              <a:gdLst/>
              <a:ahLst/>
              <a:cxnLst/>
              <a:rect l="l" t="t" r="r" b="b"/>
              <a:pathLst>
                <a:path w="323" h="96152" extrusionOk="0">
                  <a:moveTo>
                    <a:pt x="166" y="1"/>
                  </a:moveTo>
                  <a:lnTo>
                    <a:pt x="1" y="96151"/>
                  </a:lnTo>
                  <a:lnTo>
                    <a:pt x="322" y="96151"/>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4"/>
          <p:cNvSpPr/>
          <p:nvPr/>
        </p:nvSpPr>
        <p:spPr>
          <a:xfrm>
            <a:off x="7670738" y="2784681"/>
            <a:ext cx="8464" cy="1689096"/>
          </a:xfrm>
          <a:custGeom>
            <a:avLst/>
            <a:gdLst/>
            <a:ahLst/>
            <a:cxnLst/>
            <a:rect l="l" t="t" r="r" b="b"/>
            <a:pathLst>
              <a:path w="323" h="64457" extrusionOk="0">
                <a:moveTo>
                  <a:pt x="157" y="1"/>
                </a:moveTo>
                <a:lnTo>
                  <a:pt x="0" y="64456"/>
                </a:lnTo>
                <a:lnTo>
                  <a:pt x="322" y="64456"/>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 name="Google Shape;178;p14"/>
          <p:cNvGrpSpPr/>
          <p:nvPr/>
        </p:nvGrpSpPr>
        <p:grpSpPr>
          <a:xfrm>
            <a:off x="8148138" y="2307724"/>
            <a:ext cx="199001" cy="2139769"/>
            <a:chOff x="8008096" y="2108910"/>
            <a:chExt cx="199001" cy="2139769"/>
          </a:xfrm>
        </p:grpSpPr>
        <p:sp>
          <p:nvSpPr>
            <p:cNvPr id="179" name="Google Shape;179;p14"/>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14"/>
          <p:cNvGrpSpPr/>
          <p:nvPr/>
        </p:nvGrpSpPr>
        <p:grpSpPr>
          <a:xfrm>
            <a:off x="6013473" y="1272769"/>
            <a:ext cx="199001" cy="867198"/>
            <a:chOff x="4475150" y="4052605"/>
            <a:chExt cx="199001" cy="867198"/>
          </a:xfrm>
        </p:grpSpPr>
        <p:sp>
          <p:nvSpPr>
            <p:cNvPr id="182" name="Google Shape;182;p14"/>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4"/>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14"/>
          <p:cNvSpPr/>
          <p:nvPr/>
        </p:nvSpPr>
        <p:spPr>
          <a:xfrm>
            <a:off x="5850603" y="4348006"/>
            <a:ext cx="133275" cy="133275"/>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37A69528-C154-6D7D-3918-7D14C405E3F7}"/>
              </a:ext>
            </a:extLst>
          </p:cNvPr>
          <p:cNvSpPr txBox="1"/>
          <p:nvPr/>
        </p:nvSpPr>
        <p:spPr>
          <a:xfrm>
            <a:off x="4871237" y="3532735"/>
            <a:ext cx="4065237" cy="584775"/>
          </a:xfrm>
          <a:prstGeom prst="rect">
            <a:avLst/>
          </a:prstGeom>
          <a:noFill/>
        </p:spPr>
        <p:txBody>
          <a:bodyPr wrap="square" rtlCol="0">
            <a:spAutoFit/>
          </a:bodyPr>
          <a:lstStyle/>
          <a:p>
            <a:r>
              <a:rPr lang="en-US" sz="1600">
                <a:solidFill>
                  <a:schemeClr val="tx2"/>
                </a:solidFill>
                <a:latin typeface="Share Tech" panose="020B0604020202020204" charset="0"/>
              </a:rPr>
              <a:t>Được tham khảo từ nhiều nguồn, sử dụng bài báo nghiên cứu khoa học</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9315675-755F-333B-B3B3-625179EC4AFC}"/>
              </a:ext>
            </a:extLst>
          </p:cNvPr>
          <p:cNvGrpSpPr/>
          <p:nvPr/>
        </p:nvGrpSpPr>
        <p:grpSpPr>
          <a:xfrm>
            <a:off x="1755822" y="1090411"/>
            <a:ext cx="5792631" cy="3258355"/>
            <a:chOff x="1008846" y="1030309"/>
            <a:chExt cx="5792631" cy="3258355"/>
          </a:xfrm>
        </p:grpSpPr>
        <p:pic>
          <p:nvPicPr>
            <p:cNvPr id="1030" name="Picture 6" descr="Challenges of neo4j at the heart of software - DEV Community">
              <a:extLst>
                <a:ext uri="{FF2B5EF4-FFF2-40B4-BE49-F238E27FC236}">
                  <a16:creationId xmlns:a16="http://schemas.microsoft.com/office/drawing/2014/main" id="{B4925F0B-15F9-FED6-0EFD-F7A55594099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rcRect/>
            <a:stretch>
              <a:fillRect/>
            </a:stretch>
          </p:blipFill>
          <p:spPr bwMode="auto">
            <a:xfrm>
              <a:off x="1008846" y="1030309"/>
              <a:ext cx="5792631" cy="325835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eo4j - Wikipedia">
              <a:extLst>
                <a:ext uri="{FF2B5EF4-FFF2-40B4-BE49-F238E27FC236}">
                  <a16:creationId xmlns:a16="http://schemas.microsoft.com/office/drawing/2014/main" id="{E282646A-E884-FEEF-856F-E5BBEE6553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74158" y="1959635"/>
              <a:ext cx="3262006" cy="1224230"/>
            </a:xfrm>
            <a:prstGeom prst="rect">
              <a:avLst/>
            </a:prstGeom>
            <a:noFill/>
            <a:extLst>
              <a:ext uri="{909E8E84-426E-40DD-AFC4-6F175D3DCCD1}">
                <a14:hiddenFill xmlns:a14="http://schemas.microsoft.com/office/drawing/2010/main">
                  <a:solidFill>
                    <a:srgbClr val="FFFFFF"/>
                  </a:solidFill>
                </a14:hiddenFill>
              </a:ext>
            </a:extLst>
          </p:spPr>
        </p:pic>
      </p:grpSp>
      <p:pic>
        <p:nvPicPr>
          <p:cNvPr id="4" name="Picture 3" descr="A picture containing statue, standing, person, action figure&#10;&#10;Description automatically generated">
            <a:extLst>
              <a:ext uri="{FF2B5EF4-FFF2-40B4-BE49-F238E27FC236}">
                <a16:creationId xmlns:a16="http://schemas.microsoft.com/office/drawing/2014/main" id="{86EF7CA4-F873-7B4D-7248-4B645DBE8F01}"/>
              </a:ext>
            </a:extLst>
          </p:cNvPr>
          <p:cNvPicPr>
            <a:picLocks noChangeAspect="1"/>
          </p:cNvPicPr>
          <p:nvPr/>
        </p:nvPicPr>
        <p:blipFill>
          <a:blip r:embed="rId5"/>
          <a:stretch>
            <a:fillRect/>
          </a:stretch>
        </p:blipFill>
        <p:spPr>
          <a:xfrm>
            <a:off x="4203523" y="1524601"/>
            <a:ext cx="4940477" cy="3618899"/>
          </a:xfrm>
          <a:prstGeom prst="rect">
            <a:avLst/>
          </a:prstGeom>
        </p:spPr>
      </p:pic>
    </p:spTree>
    <p:extLst>
      <p:ext uri="{BB962C8B-B14F-4D97-AF65-F5344CB8AC3E}">
        <p14:creationId xmlns:p14="http://schemas.microsoft.com/office/powerpoint/2010/main" val="17157014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28"/>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CƠ SỞ DỮ LIỆU ĐỒ THỊ</a:t>
            </a:r>
            <a:endParaRPr/>
          </a:p>
        </p:txBody>
      </p:sp>
      <p:grpSp>
        <p:nvGrpSpPr>
          <p:cNvPr id="622" name="Google Shape;622;p28"/>
          <p:cNvGrpSpPr/>
          <p:nvPr/>
        </p:nvGrpSpPr>
        <p:grpSpPr>
          <a:xfrm>
            <a:off x="713225" y="2111682"/>
            <a:ext cx="2255700" cy="2082075"/>
            <a:chOff x="713225" y="2111682"/>
            <a:chExt cx="2255700" cy="2082075"/>
          </a:xfrm>
        </p:grpSpPr>
        <p:sp>
          <p:nvSpPr>
            <p:cNvPr id="623" name="Google Shape;623;p28"/>
            <p:cNvSpPr txBox="1"/>
            <p:nvPr/>
          </p:nvSpPr>
          <p:spPr>
            <a:xfrm>
              <a:off x="713225" y="2111682"/>
              <a:ext cx="22557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Tổng quan</a:t>
              </a:r>
              <a:endParaRPr sz="2400" b="1">
                <a:solidFill>
                  <a:schemeClr val="lt2"/>
                </a:solidFill>
                <a:latin typeface="Rajdhani"/>
                <a:ea typeface="Rajdhani"/>
                <a:cs typeface="Rajdhani"/>
                <a:sym typeface="Rajdhani"/>
              </a:endParaRPr>
            </a:p>
          </p:txBody>
        </p:sp>
        <p:sp>
          <p:nvSpPr>
            <p:cNvPr id="624" name="Google Shape;624;p28"/>
            <p:cNvSpPr txBox="1"/>
            <p:nvPr/>
          </p:nvSpPr>
          <p:spPr>
            <a:xfrm>
              <a:off x="713225" y="3617757"/>
              <a:ext cx="2255700" cy="57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i="1">
                  <a:solidFill>
                    <a:schemeClr val="lt2"/>
                  </a:solidFill>
                  <a:latin typeface="Fira Sans Condensed"/>
                  <a:ea typeface="Fira Sans Condensed"/>
                  <a:cs typeface="Fira Sans Condensed"/>
                  <a:sym typeface="Fira Sans Condensed"/>
                </a:rPr>
                <a:t>Neo4j</a:t>
              </a:r>
              <a:r>
                <a:rPr lang="en-US">
                  <a:solidFill>
                    <a:schemeClr val="lt2"/>
                  </a:solidFill>
                  <a:latin typeface="Fira Sans Condensed"/>
                  <a:ea typeface="Fira Sans Condensed"/>
                  <a:cs typeface="Fira Sans Condensed"/>
                  <a:sym typeface="Fira Sans Condensed"/>
                </a:rPr>
                <a:t> </a:t>
              </a:r>
              <a:r>
                <a:rPr lang="vi-VN">
                  <a:solidFill>
                    <a:schemeClr val="lt2"/>
                  </a:solidFill>
                  <a:latin typeface="Fira Sans Condensed"/>
                  <a:ea typeface="Fira Sans Condensed"/>
                  <a:cs typeface="Fira Sans Condensed"/>
                  <a:sym typeface="Fira Sans Condensed"/>
                </a:rPr>
                <a:t>là cơ sở dữ liệu đồ thị</a:t>
              </a:r>
              <a:endParaRPr>
                <a:solidFill>
                  <a:schemeClr val="lt2"/>
                </a:solidFill>
                <a:latin typeface="Fira Sans Condensed"/>
                <a:ea typeface="Fira Sans Condensed"/>
                <a:cs typeface="Fira Sans Condensed"/>
                <a:sym typeface="Fira Sans Condensed"/>
              </a:endParaRPr>
            </a:p>
          </p:txBody>
        </p:sp>
      </p:grpSp>
      <p:grpSp>
        <p:nvGrpSpPr>
          <p:cNvPr id="625" name="Google Shape;625;p28"/>
          <p:cNvGrpSpPr/>
          <p:nvPr/>
        </p:nvGrpSpPr>
        <p:grpSpPr>
          <a:xfrm>
            <a:off x="6177775" y="2111682"/>
            <a:ext cx="2255700" cy="2082075"/>
            <a:chOff x="6177775" y="2111682"/>
            <a:chExt cx="2255700" cy="2082075"/>
          </a:xfrm>
        </p:grpSpPr>
        <p:sp>
          <p:nvSpPr>
            <p:cNvPr id="626" name="Google Shape;626;p28"/>
            <p:cNvSpPr txBox="1"/>
            <p:nvPr/>
          </p:nvSpPr>
          <p:spPr>
            <a:xfrm>
              <a:off x="6177775" y="2111682"/>
              <a:ext cx="22557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Cấu trúc</a:t>
              </a:r>
              <a:endParaRPr sz="2400" b="1">
                <a:solidFill>
                  <a:schemeClr val="lt2"/>
                </a:solidFill>
                <a:latin typeface="Rajdhani"/>
                <a:ea typeface="Rajdhani"/>
                <a:cs typeface="Rajdhani"/>
                <a:sym typeface="Rajdhani"/>
              </a:endParaRPr>
            </a:p>
          </p:txBody>
        </p:sp>
        <p:sp>
          <p:nvSpPr>
            <p:cNvPr id="627" name="Google Shape;627;p28"/>
            <p:cNvSpPr txBox="1"/>
            <p:nvPr/>
          </p:nvSpPr>
          <p:spPr>
            <a:xfrm>
              <a:off x="6177775" y="3617757"/>
              <a:ext cx="2255700" cy="57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Node; Relationship</a:t>
              </a:r>
              <a:endParaRPr>
                <a:solidFill>
                  <a:schemeClr val="lt2"/>
                </a:solidFill>
                <a:latin typeface="Fira Sans Condensed"/>
                <a:ea typeface="Fira Sans Condensed"/>
                <a:cs typeface="Fira Sans Condensed"/>
                <a:sym typeface="Fira Sans Condensed"/>
              </a:endParaRPr>
            </a:p>
          </p:txBody>
        </p:sp>
      </p:grpSp>
      <p:sp>
        <p:nvSpPr>
          <p:cNvPr id="629" name="Google Shape;629;p28"/>
          <p:cNvSpPr txBox="1"/>
          <p:nvPr/>
        </p:nvSpPr>
        <p:spPr>
          <a:xfrm>
            <a:off x="3445500" y="3677157"/>
            <a:ext cx="22557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NEO4J</a:t>
            </a:r>
            <a:endParaRPr sz="2400" b="1">
              <a:solidFill>
                <a:schemeClr val="lt2"/>
              </a:solidFill>
              <a:latin typeface="Rajdhani"/>
              <a:ea typeface="Rajdhani"/>
              <a:cs typeface="Rajdhani"/>
              <a:sym typeface="Rajdhani"/>
            </a:endParaRPr>
          </a:p>
        </p:txBody>
      </p:sp>
      <p:sp>
        <p:nvSpPr>
          <p:cNvPr id="631" name="Google Shape;631;p28"/>
          <p:cNvSpPr txBox="1"/>
          <p:nvPr/>
        </p:nvSpPr>
        <p:spPr>
          <a:xfrm>
            <a:off x="3402450" y="1178275"/>
            <a:ext cx="2339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Neo4j</a:t>
            </a:r>
            <a:endParaRPr sz="2400" b="1">
              <a:solidFill>
                <a:schemeClr val="lt2"/>
              </a:solidFill>
              <a:latin typeface="Rajdhani"/>
              <a:ea typeface="Rajdhani"/>
              <a:cs typeface="Rajdhani"/>
              <a:sym typeface="Rajdhani"/>
            </a:endParaRPr>
          </a:p>
        </p:txBody>
      </p:sp>
      <p:cxnSp>
        <p:nvCxnSpPr>
          <p:cNvPr id="632" name="Google Shape;632;p28"/>
          <p:cNvCxnSpPr>
            <a:stCxn id="623" idx="3"/>
            <a:endCxn id="629" idx="1"/>
          </p:cNvCxnSpPr>
          <p:nvPr/>
        </p:nvCxnSpPr>
        <p:spPr>
          <a:xfrm>
            <a:off x="2968925" y="2340282"/>
            <a:ext cx="476700" cy="1565400"/>
          </a:xfrm>
          <a:prstGeom prst="bentConnector3">
            <a:avLst>
              <a:gd name="adj1" fmla="val 49987"/>
            </a:avLst>
          </a:prstGeom>
          <a:noFill/>
          <a:ln w="19050" cap="flat" cmpd="sng">
            <a:solidFill>
              <a:schemeClr val="lt2"/>
            </a:solidFill>
            <a:prstDash val="solid"/>
            <a:round/>
            <a:headEnd type="oval" w="med" len="med"/>
            <a:tailEnd type="none" w="med" len="med"/>
          </a:ln>
        </p:spPr>
      </p:cxnSp>
      <p:cxnSp>
        <p:nvCxnSpPr>
          <p:cNvPr id="633" name="Google Shape;633;p28"/>
          <p:cNvCxnSpPr>
            <a:stCxn id="629" idx="3"/>
            <a:endCxn id="626" idx="1"/>
          </p:cNvCxnSpPr>
          <p:nvPr/>
        </p:nvCxnSpPr>
        <p:spPr>
          <a:xfrm rot="10800000" flipH="1">
            <a:off x="5701200" y="2340357"/>
            <a:ext cx="476700" cy="1565400"/>
          </a:xfrm>
          <a:prstGeom prst="bentConnector3">
            <a:avLst>
              <a:gd name="adj1" fmla="val 49987"/>
            </a:avLst>
          </a:prstGeom>
          <a:noFill/>
          <a:ln w="19050" cap="flat" cmpd="sng">
            <a:solidFill>
              <a:schemeClr val="lt2"/>
            </a:solidFill>
            <a:prstDash val="solid"/>
            <a:round/>
            <a:headEnd type="none" w="med" len="med"/>
            <a:tailEnd type="oval" w="med" len="med"/>
          </a:ln>
        </p:spPr>
      </p:cxnSp>
      <p:grpSp>
        <p:nvGrpSpPr>
          <p:cNvPr id="634" name="Google Shape;634;p28"/>
          <p:cNvGrpSpPr/>
          <p:nvPr/>
        </p:nvGrpSpPr>
        <p:grpSpPr>
          <a:xfrm>
            <a:off x="1584712" y="2806947"/>
            <a:ext cx="512726" cy="509719"/>
            <a:chOff x="4667216" y="2915382"/>
            <a:chExt cx="320273" cy="318395"/>
          </a:xfrm>
        </p:grpSpPr>
        <p:sp>
          <p:nvSpPr>
            <p:cNvPr id="635" name="Google Shape;635;p28"/>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8"/>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8"/>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8"/>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28"/>
          <p:cNvGrpSpPr/>
          <p:nvPr/>
        </p:nvGrpSpPr>
        <p:grpSpPr>
          <a:xfrm>
            <a:off x="7120282" y="2854783"/>
            <a:ext cx="512740" cy="477072"/>
            <a:chOff x="6099375" y="2456075"/>
            <a:chExt cx="337684" cy="314194"/>
          </a:xfrm>
        </p:grpSpPr>
        <p:sp>
          <p:nvSpPr>
            <p:cNvPr id="647" name="Google Shape;647;p28"/>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8"/>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29"/>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NEO4J GRAPH DATABASE</a:t>
            </a:r>
            <a:endParaRPr/>
          </a:p>
        </p:txBody>
      </p:sp>
      <p:sp>
        <p:nvSpPr>
          <p:cNvPr id="654" name="Google Shape;654;p29"/>
          <p:cNvSpPr txBox="1"/>
          <p:nvPr/>
        </p:nvSpPr>
        <p:spPr>
          <a:xfrm>
            <a:off x="3402450" y="1178275"/>
            <a:ext cx="2339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CẤU TRÚC</a:t>
            </a:r>
            <a:endParaRPr sz="2400" b="1">
              <a:solidFill>
                <a:schemeClr val="lt2"/>
              </a:solidFill>
              <a:latin typeface="Rajdhani"/>
              <a:ea typeface="Rajdhani"/>
              <a:cs typeface="Rajdhani"/>
              <a:sym typeface="Rajdhani"/>
            </a:endParaRPr>
          </a:p>
        </p:txBody>
      </p:sp>
      <p:sp>
        <p:nvSpPr>
          <p:cNvPr id="655" name="Google Shape;655;p29"/>
          <p:cNvSpPr/>
          <p:nvPr/>
        </p:nvSpPr>
        <p:spPr>
          <a:xfrm>
            <a:off x="1663091" y="3757020"/>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29"/>
          <p:cNvGrpSpPr/>
          <p:nvPr/>
        </p:nvGrpSpPr>
        <p:grpSpPr>
          <a:xfrm>
            <a:off x="1663091" y="2171213"/>
            <a:ext cx="252444" cy="351722"/>
            <a:chOff x="1394741" y="1512061"/>
            <a:chExt cx="252444" cy="351722"/>
          </a:xfrm>
        </p:grpSpPr>
        <p:sp>
          <p:nvSpPr>
            <p:cNvPr id="657" name="Google Shape;657;p2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 name="Google Shape;681;p29"/>
          <p:cNvSpPr/>
          <p:nvPr/>
        </p:nvSpPr>
        <p:spPr>
          <a:xfrm>
            <a:off x="2137076" y="1990374"/>
            <a:ext cx="2385000" cy="713400"/>
          </a:xfrm>
          <a:prstGeom prst="hexagon">
            <a:avLst>
              <a:gd name="adj" fmla="val 34374"/>
              <a:gd name="vf" fmla="val 11547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a:solidFill>
                  <a:schemeClr val="lt2"/>
                </a:solidFill>
                <a:latin typeface="Rajdhani"/>
                <a:ea typeface="Rajdhani"/>
                <a:cs typeface="Rajdhani"/>
                <a:sym typeface="Rajdhani"/>
              </a:rPr>
              <a:t>NODE</a:t>
            </a:r>
            <a:endParaRPr sz="2400" b="1">
              <a:solidFill>
                <a:schemeClr val="lt2"/>
              </a:solidFill>
              <a:latin typeface="Rajdhani"/>
              <a:ea typeface="Rajdhani"/>
              <a:cs typeface="Rajdhani"/>
              <a:sym typeface="Rajdhani"/>
            </a:endParaRPr>
          </a:p>
        </p:txBody>
      </p:sp>
      <p:sp>
        <p:nvSpPr>
          <p:cNvPr id="685" name="Google Shape;685;p29"/>
          <p:cNvSpPr/>
          <p:nvPr/>
        </p:nvSpPr>
        <p:spPr>
          <a:xfrm>
            <a:off x="2188036" y="3554895"/>
            <a:ext cx="2385000" cy="713400"/>
          </a:xfrm>
          <a:prstGeom prst="hexagon">
            <a:avLst>
              <a:gd name="adj" fmla="val 34374"/>
              <a:gd name="vf" fmla="val 11547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RE-LATIONSHIP</a:t>
            </a:r>
            <a:endParaRPr sz="2400" b="1">
              <a:solidFill>
                <a:schemeClr val="lt2"/>
              </a:solidFill>
              <a:latin typeface="Rajdhani"/>
              <a:ea typeface="Rajdhani"/>
              <a:cs typeface="Rajdhani"/>
              <a:sym typeface="Rajdhani"/>
            </a:endParaRPr>
          </a:p>
        </p:txBody>
      </p:sp>
      <p:pic>
        <p:nvPicPr>
          <p:cNvPr id="3" name="Picture 2">
            <a:extLst>
              <a:ext uri="{FF2B5EF4-FFF2-40B4-BE49-F238E27FC236}">
                <a16:creationId xmlns:a16="http://schemas.microsoft.com/office/drawing/2014/main" id="{206D5751-E385-4F67-33A7-5D971C9D1409}"/>
              </a:ext>
            </a:extLst>
          </p:cNvPr>
          <p:cNvPicPr>
            <a:picLocks noChangeAspect="1"/>
          </p:cNvPicPr>
          <p:nvPr/>
        </p:nvPicPr>
        <p:blipFill rotWithShape="1">
          <a:blip r:embed="rId3"/>
          <a:srcRect l="993" t="5948" r="-993" b="-5948"/>
          <a:stretch/>
        </p:blipFill>
        <p:spPr>
          <a:xfrm>
            <a:off x="5730878" y="1470735"/>
            <a:ext cx="1728800" cy="17526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cxnSp>
        <p:nvCxnSpPr>
          <p:cNvPr id="5" name="Straight Connector 4">
            <a:extLst>
              <a:ext uri="{FF2B5EF4-FFF2-40B4-BE49-F238E27FC236}">
                <a16:creationId xmlns:a16="http://schemas.microsoft.com/office/drawing/2014/main" id="{33E9A9AF-4910-3DBB-FD75-282F6AD345C6}"/>
              </a:ext>
            </a:extLst>
          </p:cNvPr>
          <p:cNvCxnSpPr>
            <a:stCxn id="681" idx="0"/>
            <a:endCxn id="3" idx="2"/>
          </p:cNvCxnSpPr>
          <p:nvPr/>
        </p:nvCxnSpPr>
        <p:spPr>
          <a:xfrm flipV="1">
            <a:off x="4522076" y="2347042"/>
            <a:ext cx="1208802" cy="32"/>
          </a:xfrm>
          <a:prstGeom prst="line">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 name="Straight Connector 6">
            <a:extLst>
              <a:ext uri="{FF2B5EF4-FFF2-40B4-BE49-F238E27FC236}">
                <a16:creationId xmlns:a16="http://schemas.microsoft.com/office/drawing/2014/main" id="{FAFC40DA-8F1F-44CA-C89A-2DB187F3058A}"/>
              </a:ext>
            </a:extLst>
          </p:cNvPr>
          <p:cNvCxnSpPr/>
          <p:nvPr/>
        </p:nvCxnSpPr>
        <p:spPr>
          <a:xfrm flipV="1">
            <a:off x="4572000" y="3905816"/>
            <a:ext cx="1208802" cy="32"/>
          </a:xfrm>
          <a:prstGeom prst="line">
            <a:avLst/>
          </a:prstGeom>
          <a:ln w="19050" cap="flat" cmpd="sng" algn="ctr">
            <a:solidFill>
              <a:schemeClr val="accent5">
                <a:lumMod val="25000"/>
                <a:lumOff val="75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9" name="Picture 8">
            <a:extLst>
              <a:ext uri="{FF2B5EF4-FFF2-40B4-BE49-F238E27FC236}">
                <a16:creationId xmlns:a16="http://schemas.microsoft.com/office/drawing/2014/main" id="{F92F3C0A-3CF2-7449-7E6B-876EC38C8005}"/>
              </a:ext>
            </a:extLst>
          </p:cNvPr>
          <p:cNvPicPr>
            <a:picLocks noChangeAspect="1"/>
          </p:cNvPicPr>
          <p:nvPr/>
        </p:nvPicPr>
        <p:blipFill rotWithShape="1">
          <a:blip r:embed="rId4"/>
          <a:srcRect l="-11646" t="-15835" r="11646" b="15835"/>
          <a:stretch/>
        </p:blipFill>
        <p:spPr>
          <a:xfrm>
            <a:off x="5854400" y="3337396"/>
            <a:ext cx="1696391" cy="162526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30"/>
          <p:cNvSpPr txBox="1">
            <a:spLocks noGrp="1"/>
          </p:cNvSpPr>
          <p:nvPr>
            <p:ph type="title"/>
          </p:nvPr>
        </p:nvSpPr>
        <p:spPr>
          <a:xfrm>
            <a:off x="649355" y="12078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ƯU – NHƯỢC ĐIỂM</a:t>
            </a:r>
            <a:endParaRPr/>
          </a:p>
        </p:txBody>
      </p:sp>
      <p:sp>
        <p:nvSpPr>
          <p:cNvPr id="697" name="Google Shape;697;p30"/>
          <p:cNvSpPr txBox="1"/>
          <p:nvPr/>
        </p:nvSpPr>
        <p:spPr>
          <a:xfrm>
            <a:off x="2283109" y="619897"/>
            <a:ext cx="4436491"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lt2"/>
                </a:solidFill>
                <a:latin typeface="Rajdhani"/>
                <a:ea typeface="Rajdhani"/>
                <a:cs typeface="Rajdhani"/>
                <a:sym typeface="Rajdhani"/>
              </a:rPr>
              <a:t>SỬ DỤNG CSDL ĐỒ THỊ (NEO4J)</a:t>
            </a:r>
            <a:endParaRPr sz="1800" b="1">
              <a:solidFill>
                <a:schemeClr val="lt2"/>
              </a:solidFill>
              <a:latin typeface="Rajdhani"/>
              <a:ea typeface="Rajdhani"/>
              <a:cs typeface="Rajdhani"/>
              <a:sym typeface="Rajdhani"/>
            </a:endParaRPr>
          </a:p>
        </p:txBody>
      </p:sp>
      <p:sp>
        <p:nvSpPr>
          <p:cNvPr id="698" name="Google Shape;698;p30"/>
          <p:cNvSpPr/>
          <p:nvPr/>
        </p:nvSpPr>
        <p:spPr>
          <a:xfrm>
            <a:off x="4501450" y="1255600"/>
            <a:ext cx="155100" cy="155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a:off x="4501450" y="2325816"/>
            <a:ext cx="155100" cy="155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4501450" y="1790708"/>
            <a:ext cx="155100" cy="155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4501450" y="2860924"/>
            <a:ext cx="155100" cy="155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4501450" y="3396032"/>
            <a:ext cx="155100" cy="155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3" name="Google Shape;703;p30"/>
          <p:cNvCxnSpPr>
            <a:stCxn id="698" idx="4"/>
            <a:endCxn id="700" idx="0"/>
          </p:cNvCxnSpPr>
          <p:nvPr/>
        </p:nvCxnSpPr>
        <p:spPr>
          <a:xfrm>
            <a:off x="4579000" y="1410700"/>
            <a:ext cx="0" cy="380100"/>
          </a:xfrm>
          <a:prstGeom prst="straightConnector1">
            <a:avLst/>
          </a:prstGeom>
          <a:noFill/>
          <a:ln w="19050" cap="flat" cmpd="sng">
            <a:solidFill>
              <a:schemeClr val="lt2"/>
            </a:solidFill>
            <a:prstDash val="solid"/>
            <a:round/>
            <a:headEnd type="none" w="med" len="med"/>
            <a:tailEnd type="none" w="med" len="med"/>
          </a:ln>
        </p:spPr>
      </p:cxnSp>
      <p:cxnSp>
        <p:nvCxnSpPr>
          <p:cNvPr id="704" name="Google Shape;704;p30"/>
          <p:cNvCxnSpPr>
            <a:stCxn id="700" idx="4"/>
            <a:endCxn id="699" idx="0"/>
          </p:cNvCxnSpPr>
          <p:nvPr/>
        </p:nvCxnSpPr>
        <p:spPr>
          <a:xfrm>
            <a:off x="4579000" y="1945808"/>
            <a:ext cx="0" cy="380100"/>
          </a:xfrm>
          <a:prstGeom prst="straightConnector1">
            <a:avLst/>
          </a:prstGeom>
          <a:noFill/>
          <a:ln w="19050" cap="flat" cmpd="sng">
            <a:solidFill>
              <a:schemeClr val="lt2"/>
            </a:solidFill>
            <a:prstDash val="solid"/>
            <a:round/>
            <a:headEnd type="none" w="med" len="med"/>
            <a:tailEnd type="none" w="med" len="med"/>
          </a:ln>
        </p:spPr>
      </p:cxnSp>
      <p:cxnSp>
        <p:nvCxnSpPr>
          <p:cNvPr id="705" name="Google Shape;705;p30"/>
          <p:cNvCxnSpPr>
            <a:stCxn id="699" idx="4"/>
            <a:endCxn id="701" idx="0"/>
          </p:cNvCxnSpPr>
          <p:nvPr/>
        </p:nvCxnSpPr>
        <p:spPr>
          <a:xfrm>
            <a:off x="4579000" y="2480916"/>
            <a:ext cx="0" cy="380100"/>
          </a:xfrm>
          <a:prstGeom prst="straightConnector1">
            <a:avLst/>
          </a:prstGeom>
          <a:noFill/>
          <a:ln w="19050" cap="flat" cmpd="sng">
            <a:solidFill>
              <a:schemeClr val="lt2"/>
            </a:solidFill>
            <a:prstDash val="solid"/>
            <a:round/>
            <a:headEnd type="none" w="med" len="med"/>
            <a:tailEnd type="none" w="med" len="med"/>
          </a:ln>
        </p:spPr>
      </p:cxnSp>
      <p:cxnSp>
        <p:nvCxnSpPr>
          <p:cNvPr id="706" name="Google Shape;706;p30"/>
          <p:cNvCxnSpPr>
            <a:stCxn id="701" idx="4"/>
            <a:endCxn id="702" idx="0"/>
          </p:cNvCxnSpPr>
          <p:nvPr/>
        </p:nvCxnSpPr>
        <p:spPr>
          <a:xfrm>
            <a:off x="4579000" y="3016024"/>
            <a:ext cx="0" cy="380100"/>
          </a:xfrm>
          <a:prstGeom prst="straightConnector1">
            <a:avLst/>
          </a:prstGeom>
          <a:noFill/>
          <a:ln w="19050" cap="flat" cmpd="sng">
            <a:solidFill>
              <a:schemeClr val="lt2"/>
            </a:solidFill>
            <a:prstDash val="solid"/>
            <a:round/>
            <a:headEnd type="none" w="med" len="med"/>
            <a:tailEnd type="none" w="med" len="med"/>
          </a:ln>
        </p:spPr>
      </p:cxnSp>
      <p:grpSp>
        <p:nvGrpSpPr>
          <p:cNvPr id="707" name="Google Shape;707;p30"/>
          <p:cNvGrpSpPr/>
          <p:nvPr/>
        </p:nvGrpSpPr>
        <p:grpSpPr>
          <a:xfrm>
            <a:off x="720250" y="1104550"/>
            <a:ext cx="3384805" cy="484500"/>
            <a:chOff x="720250" y="1718449"/>
            <a:chExt cx="3384805" cy="484500"/>
          </a:xfrm>
        </p:grpSpPr>
        <p:sp>
          <p:nvSpPr>
            <p:cNvPr id="709" name="Google Shape;709;p30"/>
            <p:cNvSpPr txBox="1"/>
            <p:nvPr/>
          </p:nvSpPr>
          <p:spPr>
            <a:xfrm>
              <a:off x="720250" y="1718449"/>
              <a:ext cx="22101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Mô hình hóa dữ liệu linh hoạt</a:t>
              </a:r>
              <a:endParaRPr>
                <a:solidFill>
                  <a:schemeClr val="lt2"/>
                </a:solidFill>
                <a:latin typeface="Fira Sans Condensed"/>
                <a:ea typeface="Fira Sans Condensed"/>
                <a:cs typeface="Fira Sans Condensed"/>
                <a:sym typeface="Fira Sans Condensed"/>
              </a:endParaRPr>
            </a:p>
          </p:txBody>
        </p:sp>
        <p:sp>
          <p:nvSpPr>
            <p:cNvPr id="711" name="Google Shape;711;p30"/>
            <p:cNvSpPr txBox="1"/>
            <p:nvPr/>
          </p:nvSpPr>
          <p:spPr>
            <a:xfrm>
              <a:off x="3373655" y="1718449"/>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Ưu</a:t>
              </a:r>
              <a:endParaRPr sz="2400" b="1">
                <a:solidFill>
                  <a:schemeClr val="lt2"/>
                </a:solidFill>
                <a:latin typeface="Rajdhani"/>
                <a:ea typeface="Rajdhani"/>
                <a:cs typeface="Rajdhani"/>
                <a:sym typeface="Rajdhani"/>
              </a:endParaRPr>
            </a:p>
          </p:txBody>
        </p:sp>
      </p:grpSp>
      <p:grpSp>
        <p:nvGrpSpPr>
          <p:cNvPr id="712" name="Google Shape;712;p30"/>
          <p:cNvGrpSpPr/>
          <p:nvPr/>
        </p:nvGrpSpPr>
        <p:grpSpPr>
          <a:xfrm>
            <a:off x="5052880" y="1640653"/>
            <a:ext cx="3384870" cy="494313"/>
            <a:chOff x="5052880" y="2254552"/>
            <a:chExt cx="3384870" cy="494313"/>
          </a:xfrm>
        </p:grpSpPr>
        <p:sp>
          <p:nvSpPr>
            <p:cNvPr id="715" name="Google Shape;715;p30"/>
            <p:cNvSpPr txBox="1"/>
            <p:nvPr/>
          </p:nvSpPr>
          <p:spPr>
            <a:xfrm>
              <a:off x="6227650" y="2264365"/>
              <a:ext cx="2210100" cy="48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2"/>
                  </a:solidFill>
                  <a:latin typeface="Fira Sans Condensed"/>
                  <a:ea typeface="Fira Sans Condensed"/>
                  <a:cs typeface="Fira Sans Condensed"/>
                  <a:sym typeface="Fira Sans Condensed"/>
                </a:rPr>
                <a:t>Q</a:t>
              </a:r>
              <a:r>
                <a:rPr lang="en-US">
                  <a:solidFill>
                    <a:schemeClr val="lt2"/>
                  </a:solidFill>
                  <a:latin typeface="Fira Sans Condensed"/>
                  <a:ea typeface="Fira Sans Condensed"/>
                  <a:cs typeface="Fira Sans Condensed"/>
                  <a:sym typeface="Fira Sans Condensed"/>
                </a:rPr>
                <a:t>u</a:t>
              </a:r>
              <a:r>
                <a:rPr lang="en">
                  <a:solidFill>
                    <a:schemeClr val="lt2"/>
                  </a:solidFill>
                  <a:latin typeface="Fira Sans Condensed"/>
                  <a:ea typeface="Fira Sans Condensed"/>
                  <a:cs typeface="Fira Sans Condensed"/>
                  <a:sym typeface="Fira Sans Condensed"/>
                </a:rPr>
                <a:t>á phức tạp</a:t>
              </a:r>
              <a:endParaRPr>
                <a:solidFill>
                  <a:schemeClr val="lt2"/>
                </a:solidFill>
                <a:latin typeface="Fira Sans Condensed"/>
                <a:ea typeface="Fira Sans Condensed"/>
                <a:cs typeface="Fira Sans Condensed"/>
                <a:sym typeface="Fira Sans Condensed"/>
              </a:endParaRPr>
            </a:p>
          </p:txBody>
        </p:sp>
        <p:sp>
          <p:nvSpPr>
            <p:cNvPr id="716" name="Google Shape;716;p30"/>
            <p:cNvSpPr txBox="1"/>
            <p:nvPr/>
          </p:nvSpPr>
          <p:spPr>
            <a:xfrm>
              <a:off x="5052880" y="2254552"/>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N.đ</a:t>
              </a:r>
              <a:endParaRPr sz="2400" b="1">
                <a:solidFill>
                  <a:schemeClr val="lt2"/>
                </a:solidFill>
                <a:latin typeface="Rajdhani"/>
                <a:ea typeface="Rajdhani"/>
                <a:cs typeface="Rajdhani"/>
                <a:sym typeface="Rajdhani"/>
              </a:endParaRPr>
            </a:p>
          </p:txBody>
        </p:sp>
      </p:grpSp>
      <p:grpSp>
        <p:nvGrpSpPr>
          <p:cNvPr id="717" name="Google Shape;717;p30"/>
          <p:cNvGrpSpPr/>
          <p:nvPr/>
        </p:nvGrpSpPr>
        <p:grpSpPr>
          <a:xfrm>
            <a:off x="720059" y="2172466"/>
            <a:ext cx="3384996" cy="484500"/>
            <a:chOff x="720059" y="2786365"/>
            <a:chExt cx="3384996" cy="484500"/>
          </a:xfrm>
        </p:grpSpPr>
        <p:sp>
          <p:nvSpPr>
            <p:cNvPr id="720" name="Google Shape;720;p30"/>
            <p:cNvSpPr txBox="1"/>
            <p:nvPr/>
          </p:nvSpPr>
          <p:spPr>
            <a:xfrm>
              <a:off x="720059" y="2786365"/>
              <a:ext cx="22101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Truy vấn ngữ nghĩa</a:t>
              </a:r>
              <a:endParaRPr>
                <a:solidFill>
                  <a:schemeClr val="lt2"/>
                </a:solidFill>
                <a:latin typeface="Fira Sans Condensed"/>
                <a:ea typeface="Fira Sans Condensed"/>
                <a:cs typeface="Fira Sans Condensed"/>
                <a:sym typeface="Fira Sans Condensed"/>
              </a:endParaRPr>
            </a:p>
          </p:txBody>
        </p:sp>
        <p:sp>
          <p:nvSpPr>
            <p:cNvPr id="721" name="Google Shape;721;p30"/>
            <p:cNvSpPr txBox="1"/>
            <p:nvPr/>
          </p:nvSpPr>
          <p:spPr>
            <a:xfrm>
              <a:off x="3373655" y="2786365"/>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Ưu</a:t>
              </a:r>
              <a:endParaRPr sz="2400" b="1">
                <a:solidFill>
                  <a:schemeClr val="lt2"/>
                </a:solidFill>
                <a:latin typeface="Rajdhani"/>
                <a:ea typeface="Rajdhani"/>
                <a:cs typeface="Rajdhani"/>
                <a:sym typeface="Rajdhani"/>
              </a:endParaRPr>
            </a:p>
          </p:txBody>
        </p:sp>
      </p:grpSp>
      <p:grpSp>
        <p:nvGrpSpPr>
          <p:cNvPr id="722" name="Google Shape;722;p30"/>
          <p:cNvGrpSpPr/>
          <p:nvPr/>
        </p:nvGrpSpPr>
        <p:grpSpPr>
          <a:xfrm>
            <a:off x="5052880" y="2686562"/>
            <a:ext cx="3384870" cy="484500"/>
            <a:chOff x="5052880" y="3300461"/>
            <a:chExt cx="3384870" cy="484500"/>
          </a:xfrm>
        </p:grpSpPr>
        <p:sp>
          <p:nvSpPr>
            <p:cNvPr id="725" name="Google Shape;725;p30"/>
            <p:cNvSpPr txBox="1"/>
            <p:nvPr/>
          </p:nvSpPr>
          <p:spPr>
            <a:xfrm>
              <a:off x="6227650" y="3300461"/>
              <a:ext cx="2210100" cy="48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2"/>
                  </a:solidFill>
                  <a:latin typeface="Fira Sans Condensed"/>
                  <a:ea typeface="Fira Sans Condensed"/>
                  <a:cs typeface="Fira Sans Condensed"/>
                  <a:sym typeface="Fira Sans Condensed"/>
                </a:rPr>
                <a:t>Ảnh hưởng hiệu suất truy vấn</a:t>
              </a:r>
              <a:endParaRPr>
                <a:solidFill>
                  <a:schemeClr val="lt2"/>
                </a:solidFill>
                <a:latin typeface="Fira Sans Condensed"/>
                <a:ea typeface="Fira Sans Condensed"/>
                <a:cs typeface="Fira Sans Condensed"/>
                <a:sym typeface="Fira Sans Condensed"/>
              </a:endParaRPr>
            </a:p>
          </p:txBody>
        </p:sp>
        <p:sp>
          <p:nvSpPr>
            <p:cNvPr id="726" name="Google Shape;726;p30"/>
            <p:cNvSpPr txBox="1"/>
            <p:nvPr/>
          </p:nvSpPr>
          <p:spPr>
            <a:xfrm>
              <a:off x="5052880" y="3324230"/>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N.đ</a:t>
              </a:r>
              <a:endParaRPr sz="2400" b="1">
                <a:solidFill>
                  <a:schemeClr val="lt2"/>
                </a:solidFill>
                <a:latin typeface="Rajdhani"/>
                <a:ea typeface="Rajdhani"/>
                <a:cs typeface="Rajdhani"/>
                <a:sym typeface="Rajdhani"/>
              </a:endParaRPr>
            </a:p>
          </p:txBody>
        </p:sp>
      </p:grpSp>
      <p:grpSp>
        <p:nvGrpSpPr>
          <p:cNvPr id="727" name="Google Shape;727;p30"/>
          <p:cNvGrpSpPr/>
          <p:nvPr/>
        </p:nvGrpSpPr>
        <p:grpSpPr>
          <a:xfrm>
            <a:off x="706250" y="3167531"/>
            <a:ext cx="3398805" cy="534651"/>
            <a:chOff x="706250" y="3781430"/>
            <a:chExt cx="3398805" cy="534651"/>
          </a:xfrm>
        </p:grpSpPr>
        <p:sp>
          <p:nvSpPr>
            <p:cNvPr id="730" name="Google Shape;730;p30"/>
            <p:cNvSpPr txBox="1"/>
            <p:nvPr/>
          </p:nvSpPr>
          <p:spPr>
            <a:xfrm>
              <a:off x="706250" y="3781430"/>
              <a:ext cx="22101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Khả năng mở rộng, tương tác, tích hợp dữ liệu</a:t>
              </a:r>
              <a:endParaRPr>
                <a:solidFill>
                  <a:schemeClr val="lt2"/>
                </a:solidFill>
                <a:latin typeface="Fira Sans Condensed"/>
                <a:ea typeface="Fira Sans Condensed"/>
                <a:cs typeface="Fira Sans Condensed"/>
                <a:sym typeface="Fira Sans Condensed"/>
              </a:endParaRPr>
            </a:p>
          </p:txBody>
        </p:sp>
        <p:sp>
          <p:nvSpPr>
            <p:cNvPr id="731" name="Google Shape;731;p30"/>
            <p:cNvSpPr txBox="1"/>
            <p:nvPr/>
          </p:nvSpPr>
          <p:spPr>
            <a:xfrm>
              <a:off x="3373655" y="3858881"/>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Ưu</a:t>
              </a:r>
              <a:endParaRPr sz="2400" b="1">
                <a:solidFill>
                  <a:schemeClr val="lt2"/>
                </a:solidFill>
                <a:latin typeface="Rajdhani"/>
                <a:ea typeface="Rajdhani"/>
                <a:cs typeface="Rajdhani"/>
                <a:sym typeface="Rajdhani"/>
              </a:endParaRPr>
            </a:p>
          </p:txBody>
        </p:sp>
      </p:grpSp>
      <p:cxnSp>
        <p:nvCxnSpPr>
          <p:cNvPr id="732" name="Google Shape;732;p30"/>
          <p:cNvCxnSpPr>
            <a:stCxn id="711" idx="3"/>
            <a:endCxn id="698" idx="2"/>
          </p:cNvCxnSpPr>
          <p:nvPr/>
        </p:nvCxnSpPr>
        <p:spPr>
          <a:xfrm>
            <a:off x="4105055" y="1333150"/>
            <a:ext cx="396300" cy="0"/>
          </a:xfrm>
          <a:prstGeom prst="straightConnector1">
            <a:avLst/>
          </a:prstGeom>
          <a:noFill/>
          <a:ln w="19050" cap="flat" cmpd="sng">
            <a:solidFill>
              <a:schemeClr val="lt2"/>
            </a:solidFill>
            <a:prstDash val="solid"/>
            <a:round/>
            <a:headEnd type="none" w="med" len="med"/>
            <a:tailEnd type="none" w="med" len="med"/>
          </a:ln>
        </p:spPr>
      </p:cxnSp>
      <p:cxnSp>
        <p:nvCxnSpPr>
          <p:cNvPr id="733" name="Google Shape;733;p30"/>
          <p:cNvCxnSpPr>
            <a:stCxn id="700" idx="6"/>
            <a:endCxn id="716" idx="1"/>
          </p:cNvCxnSpPr>
          <p:nvPr/>
        </p:nvCxnSpPr>
        <p:spPr>
          <a:xfrm>
            <a:off x="4656550" y="1868258"/>
            <a:ext cx="396300" cy="900"/>
          </a:xfrm>
          <a:prstGeom prst="straightConnector1">
            <a:avLst/>
          </a:prstGeom>
          <a:noFill/>
          <a:ln w="19050" cap="flat" cmpd="sng">
            <a:solidFill>
              <a:schemeClr val="lt2"/>
            </a:solidFill>
            <a:prstDash val="solid"/>
            <a:round/>
            <a:headEnd type="none" w="med" len="med"/>
            <a:tailEnd type="none" w="med" len="med"/>
          </a:ln>
        </p:spPr>
      </p:cxnSp>
      <p:cxnSp>
        <p:nvCxnSpPr>
          <p:cNvPr id="734" name="Google Shape;734;p30"/>
          <p:cNvCxnSpPr>
            <a:stCxn id="699" idx="2"/>
            <a:endCxn id="721" idx="3"/>
          </p:cNvCxnSpPr>
          <p:nvPr/>
        </p:nvCxnSpPr>
        <p:spPr>
          <a:xfrm rot="10800000">
            <a:off x="4105150" y="2400966"/>
            <a:ext cx="396300" cy="2400"/>
          </a:xfrm>
          <a:prstGeom prst="straightConnector1">
            <a:avLst/>
          </a:prstGeom>
          <a:noFill/>
          <a:ln w="19050" cap="flat" cmpd="sng">
            <a:solidFill>
              <a:schemeClr val="lt2"/>
            </a:solidFill>
            <a:prstDash val="solid"/>
            <a:round/>
            <a:headEnd type="none" w="med" len="med"/>
            <a:tailEnd type="none" w="med" len="med"/>
          </a:ln>
        </p:spPr>
      </p:cxnSp>
      <p:cxnSp>
        <p:nvCxnSpPr>
          <p:cNvPr id="735" name="Google Shape;735;p30"/>
          <p:cNvCxnSpPr>
            <a:stCxn id="701" idx="6"/>
            <a:endCxn id="726" idx="1"/>
          </p:cNvCxnSpPr>
          <p:nvPr/>
        </p:nvCxnSpPr>
        <p:spPr>
          <a:xfrm>
            <a:off x="4656550" y="2938474"/>
            <a:ext cx="396300" cy="600"/>
          </a:xfrm>
          <a:prstGeom prst="straightConnector1">
            <a:avLst/>
          </a:prstGeom>
          <a:noFill/>
          <a:ln w="19050" cap="flat" cmpd="sng">
            <a:solidFill>
              <a:schemeClr val="lt2"/>
            </a:solidFill>
            <a:prstDash val="solid"/>
            <a:round/>
            <a:headEnd type="none" w="med" len="med"/>
            <a:tailEnd type="none" w="med" len="med"/>
          </a:ln>
        </p:spPr>
      </p:cxnSp>
      <p:cxnSp>
        <p:nvCxnSpPr>
          <p:cNvPr id="736" name="Google Shape;736;p30"/>
          <p:cNvCxnSpPr>
            <a:stCxn id="702" idx="2"/>
            <a:endCxn id="731" idx="3"/>
          </p:cNvCxnSpPr>
          <p:nvPr/>
        </p:nvCxnSpPr>
        <p:spPr>
          <a:xfrm rot="10800000">
            <a:off x="4105150" y="3473582"/>
            <a:ext cx="396300" cy="0"/>
          </a:xfrm>
          <a:prstGeom prst="straightConnector1">
            <a:avLst/>
          </a:prstGeom>
          <a:noFill/>
          <a:ln w="19050" cap="flat" cmpd="sng">
            <a:solidFill>
              <a:schemeClr val="lt2"/>
            </a:solidFill>
            <a:prstDash val="solid"/>
            <a:round/>
            <a:headEnd type="none" w="med" len="med"/>
            <a:tailEnd type="none" w="med" len="med"/>
          </a:ln>
        </p:spPr>
      </p:cxnSp>
      <p:cxnSp>
        <p:nvCxnSpPr>
          <p:cNvPr id="737" name="Google Shape;737;p30"/>
          <p:cNvCxnSpPr>
            <a:cxnSpLocks/>
            <a:stCxn id="711" idx="1"/>
          </p:cNvCxnSpPr>
          <p:nvPr/>
        </p:nvCxnSpPr>
        <p:spPr>
          <a:xfrm rot="10800000">
            <a:off x="2930255" y="1333150"/>
            <a:ext cx="443400" cy="0"/>
          </a:xfrm>
          <a:prstGeom prst="straightConnector1">
            <a:avLst/>
          </a:prstGeom>
          <a:noFill/>
          <a:ln w="19050" cap="flat" cmpd="sng">
            <a:solidFill>
              <a:schemeClr val="lt2"/>
            </a:solidFill>
            <a:prstDash val="solid"/>
            <a:round/>
            <a:headEnd type="none" w="med" len="med"/>
            <a:tailEnd type="oval" w="med" len="med"/>
          </a:ln>
        </p:spPr>
      </p:cxnSp>
      <p:cxnSp>
        <p:nvCxnSpPr>
          <p:cNvPr id="738" name="Google Shape;738;p30"/>
          <p:cNvCxnSpPr>
            <a:cxnSpLocks/>
            <a:stCxn id="721" idx="1"/>
          </p:cNvCxnSpPr>
          <p:nvPr/>
        </p:nvCxnSpPr>
        <p:spPr>
          <a:xfrm rot="10800000">
            <a:off x="2930255" y="2401066"/>
            <a:ext cx="443400" cy="0"/>
          </a:xfrm>
          <a:prstGeom prst="straightConnector1">
            <a:avLst/>
          </a:prstGeom>
          <a:noFill/>
          <a:ln w="19050" cap="flat" cmpd="sng">
            <a:solidFill>
              <a:schemeClr val="lt2"/>
            </a:solidFill>
            <a:prstDash val="solid"/>
            <a:round/>
            <a:headEnd type="none" w="med" len="med"/>
            <a:tailEnd type="oval" w="med" len="med"/>
          </a:ln>
        </p:spPr>
      </p:cxnSp>
      <p:cxnSp>
        <p:nvCxnSpPr>
          <p:cNvPr id="739" name="Google Shape;739;p30"/>
          <p:cNvCxnSpPr>
            <a:cxnSpLocks/>
            <a:stCxn id="731" idx="1"/>
          </p:cNvCxnSpPr>
          <p:nvPr/>
        </p:nvCxnSpPr>
        <p:spPr>
          <a:xfrm rot="10800000">
            <a:off x="2930255" y="3473582"/>
            <a:ext cx="443400" cy="0"/>
          </a:xfrm>
          <a:prstGeom prst="straightConnector1">
            <a:avLst/>
          </a:prstGeom>
          <a:noFill/>
          <a:ln w="19050" cap="flat" cmpd="sng">
            <a:solidFill>
              <a:schemeClr val="lt2"/>
            </a:solidFill>
            <a:prstDash val="solid"/>
            <a:round/>
            <a:headEnd type="none" w="med" len="med"/>
            <a:tailEnd type="oval" w="med" len="med"/>
          </a:ln>
        </p:spPr>
      </p:cxnSp>
      <p:cxnSp>
        <p:nvCxnSpPr>
          <p:cNvPr id="740" name="Google Shape;740;p30"/>
          <p:cNvCxnSpPr>
            <a:cxnSpLocks/>
            <a:stCxn id="716" idx="3"/>
          </p:cNvCxnSpPr>
          <p:nvPr/>
        </p:nvCxnSpPr>
        <p:spPr>
          <a:xfrm>
            <a:off x="5784280" y="1869253"/>
            <a:ext cx="443400" cy="0"/>
          </a:xfrm>
          <a:prstGeom prst="straightConnector1">
            <a:avLst/>
          </a:prstGeom>
          <a:noFill/>
          <a:ln w="19050" cap="flat" cmpd="sng">
            <a:solidFill>
              <a:schemeClr val="lt2"/>
            </a:solidFill>
            <a:prstDash val="solid"/>
            <a:round/>
            <a:headEnd type="none" w="med" len="med"/>
            <a:tailEnd type="oval" w="med" len="med"/>
          </a:ln>
        </p:spPr>
      </p:cxnSp>
      <p:cxnSp>
        <p:nvCxnSpPr>
          <p:cNvPr id="741" name="Google Shape;741;p30"/>
          <p:cNvCxnSpPr>
            <a:cxnSpLocks/>
            <a:stCxn id="726" idx="3"/>
          </p:cNvCxnSpPr>
          <p:nvPr/>
        </p:nvCxnSpPr>
        <p:spPr>
          <a:xfrm>
            <a:off x="5784280" y="2938931"/>
            <a:ext cx="443400" cy="0"/>
          </a:xfrm>
          <a:prstGeom prst="straightConnector1">
            <a:avLst/>
          </a:prstGeom>
          <a:noFill/>
          <a:ln w="19050" cap="flat" cmpd="sng">
            <a:solidFill>
              <a:schemeClr val="lt2"/>
            </a:solidFill>
            <a:prstDash val="solid"/>
            <a:round/>
            <a:headEnd type="none" w="med" len="med"/>
            <a:tailEnd type="oval" w="med" len="med"/>
          </a:ln>
        </p:spPr>
      </p:cxnSp>
      <p:cxnSp>
        <p:nvCxnSpPr>
          <p:cNvPr id="2" name="Google Shape;706;p30">
            <a:extLst>
              <a:ext uri="{FF2B5EF4-FFF2-40B4-BE49-F238E27FC236}">
                <a16:creationId xmlns:a16="http://schemas.microsoft.com/office/drawing/2014/main" id="{861B6715-77D3-C56B-DA5A-0F35A5024DEF}"/>
              </a:ext>
            </a:extLst>
          </p:cNvPr>
          <p:cNvCxnSpPr/>
          <p:nvPr/>
        </p:nvCxnSpPr>
        <p:spPr>
          <a:xfrm>
            <a:off x="4580586" y="3542183"/>
            <a:ext cx="0" cy="380100"/>
          </a:xfrm>
          <a:prstGeom prst="straightConnector1">
            <a:avLst/>
          </a:prstGeom>
          <a:noFill/>
          <a:ln w="19050" cap="flat" cmpd="sng">
            <a:solidFill>
              <a:schemeClr val="lt2"/>
            </a:solidFill>
            <a:prstDash val="solid"/>
            <a:round/>
            <a:headEnd type="none" w="med" len="med"/>
            <a:tailEnd type="none" w="med" len="med"/>
          </a:ln>
        </p:spPr>
      </p:cxnSp>
      <p:sp>
        <p:nvSpPr>
          <p:cNvPr id="3" name="Google Shape;702;p30">
            <a:extLst>
              <a:ext uri="{FF2B5EF4-FFF2-40B4-BE49-F238E27FC236}">
                <a16:creationId xmlns:a16="http://schemas.microsoft.com/office/drawing/2014/main" id="{545E1BAB-7C91-6744-14FB-881621162CE9}"/>
              </a:ext>
            </a:extLst>
          </p:cNvPr>
          <p:cNvSpPr/>
          <p:nvPr/>
        </p:nvSpPr>
        <p:spPr>
          <a:xfrm>
            <a:off x="4501450" y="3911972"/>
            <a:ext cx="155100" cy="155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 name="Google Shape;734;p30">
            <a:extLst>
              <a:ext uri="{FF2B5EF4-FFF2-40B4-BE49-F238E27FC236}">
                <a16:creationId xmlns:a16="http://schemas.microsoft.com/office/drawing/2014/main" id="{87275308-6926-8E37-946D-583E668FC9AF}"/>
              </a:ext>
            </a:extLst>
          </p:cNvPr>
          <p:cNvCxnSpPr/>
          <p:nvPr/>
        </p:nvCxnSpPr>
        <p:spPr>
          <a:xfrm rot="10800000">
            <a:off x="4105055" y="4523246"/>
            <a:ext cx="396300" cy="2400"/>
          </a:xfrm>
          <a:prstGeom prst="straightConnector1">
            <a:avLst/>
          </a:prstGeom>
          <a:noFill/>
          <a:ln w="19050" cap="flat" cmpd="sng">
            <a:solidFill>
              <a:schemeClr val="lt2"/>
            </a:solidFill>
            <a:prstDash val="solid"/>
            <a:round/>
            <a:headEnd type="none" w="med" len="med"/>
            <a:tailEnd type="none" w="med" len="med"/>
          </a:ln>
        </p:spPr>
      </p:cxnSp>
      <p:cxnSp>
        <p:nvCxnSpPr>
          <p:cNvPr id="6" name="Google Shape;706;p30">
            <a:extLst>
              <a:ext uri="{FF2B5EF4-FFF2-40B4-BE49-F238E27FC236}">
                <a16:creationId xmlns:a16="http://schemas.microsoft.com/office/drawing/2014/main" id="{EA26C223-760F-301D-06A2-89F24F40D757}"/>
              </a:ext>
            </a:extLst>
          </p:cNvPr>
          <p:cNvCxnSpPr/>
          <p:nvPr/>
        </p:nvCxnSpPr>
        <p:spPr>
          <a:xfrm>
            <a:off x="4579000" y="4067072"/>
            <a:ext cx="0" cy="380100"/>
          </a:xfrm>
          <a:prstGeom prst="straightConnector1">
            <a:avLst/>
          </a:prstGeom>
          <a:noFill/>
          <a:ln w="19050" cap="flat" cmpd="sng">
            <a:solidFill>
              <a:schemeClr val="lt2"/>
            </a:solidFill>
            <a:prstDash val="solid"/>
            <a:round/>
            <a:headEnd type="none" w="med" len="med"/>
            <a:tailEnd type="none" w="med" len="med"/>
          </a:ln>
        </p:spPr>
      </p:cxnSp>
      <p:sp>
        <p:nvSpPr>
          <p:cNvPr id="7" name="Google Shape;702;p30">
            <a:extLst>
              <a:ext uri="{FF2B5EF4-FFF2-40B4-BE49-F238E27FC236}">
                <a16:creationId xmlns:a16="http://schemas.microsoft.com/office/drawing/2014/main" id="{0B8BC79D-33BB-BF8C-5028-347612C5354B}"/>
              </a:ext>
            </a:extLst>
          </p:cNvPr>
          <p:cNvSpPr/>
          <p:nvPr/>
        </p:nvSpPr>
        <p:spPr>
          <a:xfrm>
            <a:off x="4501450" y="4443989"/>
            <a:ext cx="155100" cy="155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727;p30">
            <a:extLst>
              <a:ext uri="{FF2B5EF4-FFF2-40B4-BE49-F238E27FC236}">
                <a16:creationId xmlns:a16="http://schemas.microsoft.com/office/drawing/2014/main" id="{67D9A349-70F4-E73D-3A79-2566B8F7E074}"/>
              </a:ext>
            </a:extLst>
          </p:cNvPr>
          <p:cNvGrpSpPr/>
          <p:nvPr/>
        </p:nvGrpSpPr>
        <p:grpSpPr>
          <a:xfrm>
            <a:off x="706154" y="4198923"/>
            <a:ext cx="3398805" cy="534651"/>
            <a:chOff x="706250" y="3781430"/>
            <a:chExt cx="3398805" cy="534651"/>
          </a:xfrm>
        </p:grpSpPr>
        <p:sp>
          <p:nvSpPr>
            <p:cNvPr id="10" name="Google Shape;730;p30">
              <a:extLst>
                <a:ext uri="{FF2B5EF4-FFF2-40B4-BE49-F238E27FC236}">
                  <a16:creationId xmlns:a16="http://schemas.microsoft.com/office/drawing/2014/main" id="{C1689D10-9023-EA33-2BF0-FDA5EDA22AD7}"/>
                </a:ext>
              </a:extLst>
            </p:cNvPr>
            <p:cNvSpPr txBox="1"/>
            <p:nvPr/>
          </p:nvSpPr>
          <p:spPr>
            <a:xfrm>
              <a:off x="706250" y="3781430"/>
              <a:ext cx="22101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Thông tin chi tiết tốt hơn</a:t>
              </a:r>
              <a:endParaRPr>
                <a:solidFill>
                  <a:schemeClr val="lt2"/>
                </a:solidFill>
                <a:latin typeface="Fira Sans Condensed"/>
                <a:ea typeface="Fira Sans Condensed"/>
                <a:cs typeface="Fira Sans Condensed"/>
                <a:sym typeface="Fira Sans Condensed"/>
              </a:endParaRPr>
            </a:p>
          </p:txBody>
        </p:sp>
        <p:sp>
          <p:nvSpPr>
            <p:cNvPr id="11" name="Google Shape;731;p30">
              <a:extLst>
                <a:ext uri="{FF2B5EF4-FFF2-40B4-BE49-F238E27FC236}">
                  <a16:creationId xmlns:a16="http://schemas.microsoft.com/office/drawing/2014/main" id="{6AB5AF9D-4F21-10CC-3895-BFDD5A88A16C}"/>
                </a:ext>
              </a:extLst>
            </p:cNvPr>
            <p:cNvSpPr txBox="1"/>
            <p:nvPr/>
          </p:nvSpPr>
          <p:spPr>
            <a:xfrm>
              <a:off x="3373655" y="3858881"/>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Ưu</a:t>
              </a:r>
              <a:endParaRPr sz="2400" b="1">
                <a:solidFill>
                  <a:schemeClr val="lt2"/>
                </a:solidFill>
                <a:latin typeface="Rajdhani"/>
                <a:ea typeface="Rajdhani"/>
                <a:cs typeface="Rajdhani"/>
                <a:sym typeface="Rajdhani"/>
              </a:endParaRPr>
            </a:p>
          </p:txBody>
        </p:sp>
      </p:grpSp>
      <p:cxnSp>
        <p:nvCxnSpPr>
          <p:cNvPr id="12" name="Google Shape;739;p30">
            <a:extLst>
              <a:ext uri="{FF2B5EF4-FFF2-40B4-BE49-F238E27FC236}">
                <a16:creationId xmlns:a16="http://schemas.microsoft.com/office/drawing/2014/main" id="{0F96C28F-3958-93AC-5A86-8AA1A0ADF4A2}"/>
              </a:ext>
            </a:extLst>
          </p:cNvPr>
          <p:cNvCxnSpPr>
            <a:cxnSpLocks/>
          </p:cNvCxnSpPr>
          <p:nvPr/>
        </p:nvCxnSpPr>
        <p:spPr>
          <a:xfrm rot="10800000">
            <a:off x="2995486" y="4521539"/>
            <a:ext cx="443400" cy="0"/>
          </a:xfrm>
          <a:prstGeom prst="straightConnector1">
            <a:avLst/>
          </a:prstGeom>
          <a:noFill/>
          <a:ln w="19050" cap="flat" cmpd="sng">
            <a:solidFill>
              <a:schemeClr val="lt2"/>
            </a:solidFill>
            <a:prstDash val="solid"/>
            <a:round/>
            <a:headEnd type="none" w="med" len="med"/>
            <a:tailEnd type="oval" w="med" len="med"/>
          </a:ln>
        </p:spPr>
      </p:cxnSp>
      <p:grpSp>
        <p:nvGrpSpPr>
          <p:cNvPr id="13" name="Google Shape;722;p30">
            <a:extLst>
              <a:ext uri="{FF2B5EF4-FFF2-40B4-BE49-F238E27FC236}">
                <a16:creationId xmlns:a16="http://schemas.microsoft.com/office/drawing/2014/main" id="{479C3879-CC33-29BD-4262-E2B683A464B5}"/>
              </a:ext>
            </a:extLst>
          </p:cNvPr>
          <p:cNvGrpSpPr/>
          <p:nvPr/>
        </p:nvGrpSpPr>
        <p:grpSpPr>
          <a:xfrm>
            <a:off x="5085077" y="3742897"/>
            <a:ext cx="3384870" cy="484500"/>
            <a:chOff x="5052880" y="3300461"/>
            <a:chExt cx="3384870" cy="484500"/>
          </a:xfrm>
        </p:grpSpPr>
        <p:sp>
          <p:nvSpPr>
            <p:cNvPr id="14" name="Google Shape;725;p30">
              <a:extLst>
                <a:ext uri="{FF2B5EF4-FFF2-40B4-BE49-F238E27FC236}">
                  <a16:creationId xmlns:a16="http://schemas.microsoft.com/office/drawing/2014/main" id="{EBC7D73F-4D73-8D08-BC68-D2816E774387}"/>
                </a:ext>
              </a:extLst>
            </p:cNvPr>
            <p:cNvSpPr txBox="1"/>
            <p:nvPr/>
          </p:nvSpPr>
          <p:spPr>
            <a:xfrm>
              <a:off x="6227650" y="3300461"/>
              <a:ext cx="2210100" cy="48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2"/>
                  </a:solidFill>
                  <a:latin typeface="Fira Sans Condensed"/>
                  <a:ea typeface="Fira Sans Condensed"/>
                  <a:cs typeface="Fira Sans Condensed"/>
                  <a:sym typeface="Fira Sans Condensed"/>
                </a:rPr>
                <a:t>Thiếu các tiêu chuẩn</a:t>
              </a:r>
              <a:endParaRPr>
                <a:solidFill>
                  <a:schemeClr val="lt2"/>
                </a:solidFill>
                <a:latin typeface="Fira Sans Condensed"/>
                <a:ea typeface="Fira Sans Condensed"/>
                <a:cs typeface="Fira Sans Condensed"/>
                <a:sym typeface="Fira Sans Condensed"/>
              </a:endParaRPr>
            </a:p>
          </p:txBody>
        </p:sp>
        <p:sp>
          <p:nvSpPr>
            <p:cNvPr id="15" name="Google Shape;726;p30">
              <a:extLst>
                <a:ext uri="{FF2B5EF4-FFF2-40B4-BE49-F238E27FC236}">
                  <a16:creationId xmlns:a16="http://schemas.microsoft.com/office/drawing/2014/main" id="{E0BA6791-E68D-16A4-D087-6B288DF12EB5}"/>
                </a:ext>
              </a:extLst>
            </p:cNvPr>
            <p:cNvSpPr txBox="1"/>
            <p:nvPr/>
          </p:nvSpPr>
          <p:spPr>
            <a:xfrm>
              <a:off x="5052880" y="3324230"/>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N.đ</a:t>
              </a:r>
              <a:endParaRPr sz="2400" b="1">
                <a:solidFill>
                  <a:schemeClr val="lt2"/>
                </a:solidFill>
                <a:latin typeface="Rajdhani"/>
                <a:ea typeface="Rajdhani"/>
                <a:cs typeface="Rajdhani"/>
                <a:sym typeface="Rajdhani"/>
              </a:endParaRPr>
            </a:p>
          </p:txBody>
        </p:sp>
      </p:grpSp>
      <p:cxnSp>
        <p:nvCxnSpPr>
          <p:cNvPr id="16" name="Google Shape;741;p30">
            <a:extLst>
              <a:ext uri="{FF2B5EF4-FFF2-40B4-BE49-F238E27FC236}">
                <a16:creationId xmlns:a16="http://schemas.microsoft.com/office/drawing/2014/main" id="{3DA811C2-0E35-2392-2AD7-0CA6879BA213}"/>
              </a:ext>
            </a:extLst>
          </p:cNvPr>
          <p:cNvCxnSpPr>
            <a:cxnSpLocks/>
            <a:stCxn id="15" idx="3"/>
          </p:cNvCxnSpPr>
          <p:nvPr/>
        </p:nvCxnSpPr>
        <p:spPr>
          <a:xfrm>
            <a:off x="5816477" y="3995266"/>
            <a:ext cx="443400" cy="0"/>
          </a:xfrm>
          <a:prstGeom prst="straightConnector1">
            <a:avLst/>
          </a:prstGeom>
          <a:noFill/>
          <a:ln w="19050" cap="flat" cmpd="sng">
            <a:solidFill>
              <a:schemeClr val="lt2"/>
            </a:solidFill>
            <a:prstDash val="solid"/>
            <a:round/>
            <a:headEnd type="none" w="med" len="med"/>
            <a:tailEnd type="oval" w="med" len="med"/>
          </a:ln>
        </p:spPr>
      </p:cxnSp>
      <p:cxnSp>
        <p:nvCxnSpPr>
          <p:cNvPr id="17" name="Google Shape;735;p30">
            <a:extLst>
              <a:ext uri="{FF2B5EF4-FFF2-40B4-BE49-F238E27FC236}">
                <a16:creationId xmlns:a16="http://schemas.microsoft.com/office/drawing/2014/main" id="{EC5D33B0-FC5C-1049-5994-CEDD7F876FCD}"/>
              </a:ext>
            </a:extLst>
          </p:cNvPr>
          <p:cNvCxnSpPr/>
          <p:nvPr/>
        </p:nvCxnSpPr>
        <p:spPr>
          <a:xfrm>
            <a:off x="4667312" y="3995265"/>
            <a:ext cx="396300" cy="600"/>
          </a:xfrm>
          <a:prstGeom prst="straightConnector1">
            <a:avLst/>
          </a:prstGeom>
          <a:noFill/>
          <a:ln w="19050" cap="flat" cmpd="sng">
            <a:solidFill>
              <a:schemeClr val="lt2"/>
            </a:solidFill>
            <a:prstDash val="solid"/>
            <a:round/>
            <a:headEnd type="none" w="med" len="med"/>
            <a:tailEnd type="none" w="med" len="med"/>
          </a:ln>
        </p:spPr>
      </p:cxnSp>
      <p:cxnSp>
        <p:nvCxnSpPr>
          <p:cNvPr id="18" name="Google Shape;706;p30">
            <a:extLst>
              <a:ext uri="{FF2B5EF4-FFF2-40B4-BE49-F238E27FC236}">
                <a16:creationId xmlns:a16="http://schemas.microsoft.com/office/drawing/2014/main" id="{BD30973D-D8A8-A027-CB6A-1F5A041C1C8A}"/>
              </a:ext>
            </a:extLst>
          </p:cNvPr>
          <p:cNvCxnSpPr/>
          <p:nvPr/>
        </p:nvCxnSpPr>
        <p:spPr>
          <a:xfrm>
            <a:off x="4579000" y="4588473"/>
            <a:ext cx="0" cy="380100"/>
          </a:xfrm>
          <a:prstGeom prst="straightConnector1">
            <a:avLst/>
          </a:prstGeom>
          <a:noFill/>
          <a:ln w="19050" cap="flat" cmpd="sng">
            <a:solidFill>
              <a:schemeClr val="lt2"/>
            </a:solidFill>
            <a:prstDash val="solid"/>
            <a:round/>
            <a:headEnd type="none" w="med" len="med"/>
            <a:tailEnd type="none" w="med" len="med"/>
          </a:ln>
        </p:spPr>
      </p:cxnSp>
      <p:sp>
        <p:nvSpPr>
          <p:cNvPr id="19" name="Google Shape;702;p30">
            <a:extLst>
              <a:ext uri="{FF2B5EF4-FFF2-40B4-BE49-F238E27FC236}">
                <a16:creationId xmlns:a16="http://schemas.microsoft.com/office/drawing/2014/main" id="{6FA07871-7FC7-F295-4DA8-A5B10161C1F7}"/>
              </a:ext>
            </a:extLst>
          </p:cNvPr>
          <p:cNvSpPr/>
          <p:nvPr/>
        </p:nvSpPr>
        <p:spPr>
          <a:xfrm>
            <a:off x="4512212" y="4968573"/>
            <a:ext cx="155100" cy="155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735;p30">
            <a:extLst>
              <a:ext uri="{FF2B5EF4-FFF2-40B4-BE49-F238E27FC236}">
                <a16:creationId xmlns:a16="http://schemas.microsoft.com/office/drawing/2014/main" id="{DDE3D353-E3CA-928E-B677-6E99FC531F64}"/>
              </a:ext>
            </a:extLst>
          </p:cNvPr>
          <p:cNvCxnSpPr/>
          <p:nvPr/>
        </p:nvCxnSpPr>
        <p:spPr>
          <a:xfrm>
            <a:off x="4656589" y="5035911"/>
            <a:ext cx="396300" cy="600"/>
          </a:xfrm>
          <a:prstGeom prst="straightConnector1">
            <a:avLst/>
          </a:prstGeom>
          <a:noFill/>
          <a:ln w="19050" cap="flat" cmpd="sng">
            <a:solidFill>
              <a:schemeClr val="lt2"/>
            </a:solidFill>
            <a:prstDash val="solid"/>
            <a:round/>
            <a:headEnd type="none" w="med" len="med"/>
            <a:tailEnd type="none" w="med" len="med"/>
          </a:ln>
        </p:spPr>
      </p:cxnSp>
      <p:grpSp>
        <p:nvGrpSpPr>
          <p:cNvPr id="21" name="Google Shape;722;p30">
            <a:extLst>
              <a:ext uri="{FF2B5EF4-FFF2-40B4-BE49-F238E27FC236}">
                <a16:creationId xmlns:a16="http://schemas.microsoft.com/office/drawing/2014/main" id="{F041E0B8-8F8A-7D4F-0B31-BBC81071DD07}"/>
              </a:ext>
            </a:extLst>
          </p:cNvPr>
          <p:cNvGrpSpPr/>
          <p:nvPr/>
        </p:nvGrpSpPr>
        <p:grpSpPr>
          <a:xfrm>
            <a:off x="5085077" y="4730616"/>
            <a:ext cx="3384870" cy="484500"/>
            <a:chOff x="5052880" y="3300461"/>
            <a:chExt cx="3384870" cy="484500"/>
          </a:xfrm>
        </p:grpSpPr>
        <p:sp>
          <p:nvSpPr>
            <p:cNvPr id="22" name="Google Shape;725;p30">
              <a:extLst>
                <a:ext uri="{FF2B5EF4-FFF2-40B4-BE49-F238E27FC236}">
                  <a16:creationId xmlns:a16="http://schemas.microsoft.com/office/drawing/2014/main" id="{E7060748-62E3-1BDD-03E1-F5A74985A53E}"/>
                </a:ext>
              </a:extLst>
            </p:cNvPr>
            <p:cNvSpPr txBox="1"/>
            <p:nvPr/>
          </p:nvSpPr>
          <p:spPr>
            <a:xfrm>
              <a:off x="6227650" y="3300461"/>
              <a:ext cx="2210100" cy="48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2"/>
                  </a:solidFill>
                  <a:latin typeface="Fira Sans Condensed"/>
                  <a:ea typeface="Fira Sans Condensed"/>
                  <a:cs typeface="Fira Sans Condensed"/>
                  <a:sym typeface="Fira Sans Condensed"/>
                </a:rPr>
                <a:t>Hệ sinh thái hạn chế</a:t>
              </a:r>
              <a:endParaRPr>
                <a:solidFill>
                  <a:schemeClr val="lt2"/>
                </a:solidFill>
                <a:latin typeface="Fira Sans Condensed"/>
                <a:ea typeface="Fira Sans Condensed"/>
                <a:cs typeface="Fira Sans Condensed"/>
                <a:sym typeface="Fira Sans Condensed"/>
              </a:endParaRPr>
            </a:p>
          </p:txBody>
        </p:sp>
        <p:sp>
          <p:nvSpPr>
            <p:cNvPr id="23" name="Google Shape;726;p30">
              <a:extLst>
                <a:ext uri="{FF2B5EF4-FFF2-40B4-BE49-F238E27FC236}">
                  <a16:creationId xmlns:a16="http://schemas.microsoft.com/office/drawing/2014/main" id="{6ACD51A1-9100-6DDC-C3FF-D154992149B8}"/>
                </a:ext>
              </a:extLst>
            </p:cNvPr>
            <p:cNvSpPr txBox="1"/>
            <p:nvPr/>
          </p:nvSpPr>
          <p:spPr>
            <a:xfrm>
              <a:off x="5052880" y="3324230"/>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N.đ</a:t>
              </a:r>
              <a:endParaRPr sz="2400" b="1">
                <a:solidFill>
                  <a:schemeClr val="lt2"/>
                </a:solidFill>
                <a:latin typeface="Rajdhani"/>
                <a:ea typeface="Rajdhani"/>
                <a:cs typeface="Rajdhani"/>
                <a:sym typeface="Rajdhani"/>
              </a:endParaRPr>
            </a:p>
          </p:txBody>
        </p:sp>
      </p:grpSp>
      <p:cxnSp>
        <p:nvCxnSpPr>
          <p:cNvPr id="24" name="Google Shape;741;p30">
            <a:extLst>
              <a:ext uri="{FF2B5EF4-FFF2-40B4-BE49-F238E27FC236}">
                <a16:creationId xmlns:a16="http://schemas.microsoft.com/office/drawing/2014/main" id="{D3689326-B276-8681-9644-89964A86B16D}"/>
              </a:ext>
            </a:extLst>
          </p:cNvPr>
          <p:cNvCxnSpPr>
            <a:cxnSpLocks/>
            <a:stCxn id="23" idx="3"/>
          </p:cNvCxnSpPr>
          <p:nvPr/>
        </p:nvCxnSpPr>
        <p:spPr>
          <a:xfrm>
            <a:off x="5816477" y="4982985"/>
            <a:ext cx="443400" cy="0"/>
          </a:xfrm>
          <a:prstGeom prst="straightConnector1">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EDF07-4385-6279-D469-100CE2732FAF}"/>
              </a:ext>
            </a:extLst>
          </p:cNvPr>
          <p:cNvSpPr>
            <a:spLocks noGrp="1"/>
          </p:cNvSpPr>
          <p:nvPr>
            <p:ph type="title"/>
          </p:nvPr>
        </p:nvSpPr>
        <p:spPr/>
        <p:txBody>
          <a:bodyPr/>
          <a:lstStyle/>
          <a:p>
            <a:r>
              <a:rPr lang="en-US"/>
              <a:t>Ứng dụng</a:t>
            </a:r>
          </a:p>
        </p:txBody>
      </p:sp>
      <p:sp>
        <p:nvSpPr>
          <p:cNvPr id="4" name="Subtitle 3">
            <a:extLst>
              <a:ext uri="{FF2B5EF4-FFF2-40B4-BE49-F238E27FC236}">
                <a16:creationId xmlns:a16="http://schemas.microsoft.com/office/drawing/2014/main" id="{9971D89E-0CA9-C020-EDBC-31D84BAA2668}"/>
              </a:ext>
            </a:extLst>
          </p:cNvPr>
          <p:cNvSpPr>
            <a:spLocks noGrp="1"/>
          </p:cNvSpPr>
          <p:nvPr>
            <p:ph type="subTitle" idx="1"/>
          </p:nvPr>
        </p:nvSpPr>
        <p:spPr/>
        <p:txBody>
          <a:bodyPr/>
          <a:lstStyle/>
          <a:p>
            <a:r>
              <a:rPr lang="en-US"/>
              <a:t>Semantics-based recommendation</a:t>
            </a:r>
          </a:p>
        </p:txBody>
      </p:sp>
      <p:pic>
        <p:nvPicPr>
          <p:cNvPr id="8" name="Picture 7" descr="A cartoon of a person with a question mark&#10;&#10;Description automatically generated with medium confidence">
            <a:extLst>
              <a:ext uri="{FF2B5EF4-FFF2-40B4-BE49-F238E27FC236}">
                <a16:creationId xmlns:a16="http://schemas.microsoft.com/office/drawing/2014/main" id="{208528BF-E78F-9201-E559-C36D3BBDCD47}"/>
              </a:ext>
            </a:extLst>
          </p:cNvPr>
          <p:cNvPicPr>
            <a:picLocks noChangeAspect="1"/>
          </p:cNvPicPr>
          <p:nvPr/>
        </p:nvPicPr>
        <p:blipFill>
          <a:blip r:embed="rId2"/>
          <a:stretch>
            <a:fillRect/>
          </a:stretch>
        </p:blipFill>
        <p:spPr>
          <a:xfrm>
            <a:off x="7418231" y="3135613"/>
            <a:ext cx="1639642" cy="1639642"/>
          </a:xfrm>
          <a:prstGeom prst="rect">
            <a:avLst/>
          </a:prstGeom>
        </p:spPr>
      </p:pic>
    </p:spTree>
    <p:extLst>
      <p:ext uri="{BB962C8B-B14F-4D97-AF65-F5344CB8AC3E}">
        <p14:creationId xmlns:p14="http://schemas.microsoft.com/office/powerpoint/2010/main" val="14248008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F8F23-3A3A-454E-7988-037F4AB47469}"/>
              </a:ext>
            </a:extLst>
          </p:cNvPr>
          <p:cNvSpPr>
            <a:spLocks noGrp="1"/>
          </p:cNvSpPr>
          <p:nvPr>
            <p:ph type="title"/>
          </p:nvPr>
        </p:nvSpPr>
        <p:spPr/>
        <p:txBody>
          <a:bodyPr/>
          <a:lstStyle/>
          <a:p>
            <a:r>
              <a:rPr lang="en-US" sz="3200"/>
              <a:t>Semantic-Based Recommendation Method for Sport News Aggregation System</a:t>
            </a:r>
          </a:p>
        </p:txBody>
      </p:sp>
      <p:sp>
        <p:nvSpPr>
          <p:cNvPr id="3" name="Title 2">
            <a:extLst>
              <a:ext uri="{FF2B5EF4-FFF2-40B4-BE49-F238E27FC236}">
                <a16:creationId xmlns:a16="http://schemas.microsoft.com/office/drawing/2014/main" id="{41B5665B-65A0-FE52-464C-9D92753F5872}"/>
              </a:ext>
            </a:extLst>
          </p:cNvPr>
          <p:cNvSpPr>
            <a:spLocks noGrp="1"/>
          </p:cNvSpPr>
          <p:nvPr>
            <p:ph type="title" idx="2"/>
          </p:nvPr>
        </p:nvSpPr>
        <p:spPr>
          <a:xfrm>
            <a:off x="6656098" y="1232278"/>
            <a:ext cx="1328700" cy="841800"/>
          </a:xfrm>
        </p:spPr>
        <p:txBody>
          <a:bodyPr/>
          <a:lstStyle/>
          <a:p>
            <a:r>
              <a:rPr lang="en-US">
                <a:solidFill>
                  <a:schemeClr val="tx2"/>
                </a:solidFill>
              </a:rPr>
              <a:t>#</a:t>
            </a:r>
          </a:p>
        </p:txBody>
      </p:sp>
      <p:sp>
        <p:nvSpPr>
          <p:cNvPr id="4" name="Subtitle 3">
            <a:extLst>
              <a:ext uri="{FF2B5EF4-FFF2-40B4-BE49-F238E27FC236}">
                <a16:creationId xmlns:a16="http://schemas.microsoft.com/office/drawing/2014/main" id="{CEAB7285-573D-B106-16CC-012767B956C4}"/>
              </a:ext>
            </a:extLst>
          </p:cNvPr>
          <p:cNvSpPr>
            <a:spLocks noGrp="1"/>
          </p:cNvSpPr>
          <p:nvPr>
            <p:ph type="subTitle" idx="1"/>
          </p:nvPr>
        </p:nvSpPr>
        <p:spPr>
          <a:xfrm>
            <a:off x="1373850" y="2760613"/>
            <a:ext cx="5067600" cy="1154564"/>
          </a:xfrm>
        </p:spPr>
        <p:txBody>
          <a:bodyPr/>
          <a:lstStyle/>
          <a:p>
            <a:r>
              <a:rPr lang="en-US"/>
              <a:t>HAL Open Science - 2017 [</a:t>
            </a:r>
            <a:r>
              <a:rPr lang="en-US" i="1"/>
              <a:t>https://shs.hal.science/hal-01630538/</a:t>
            </a:r>
            <a:r>
              <a:rPr lang="en-US"/>
              <a:t>]</a:t>
            </a:r>
          </a:p>
        </p:txBody>
      </p:sp>
    </p:spTree>
    <p:extLst>
      <p:ext uri="{BB962C8B-B14F-4D97-AF65-F5344CB8AC3E}">
        <p14:creationId xmlns:p14="http://schemas.microsoft.com/office/powerpoint/2010/main" val="28491056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31"/>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t>Đề xuất dựa trên ngữ nghĩa cho hệ thống tổng hợp tin tức thể thao</a:t>
            </a:r>
            <a:endParaRPr/>
          </a:p>
        </p:txBody>
      </p:sp>
      <p:sp>
        <p:nvSpPr>
          <p:cNvPr id="749" name="Google Shape;749;p31"/>
          <p:cNvSpPr txBox="1"/>
          <p:nvPr/>
        </p:nvSpPr>
        <p:spPr>
          <a:xfrm>
            <a:off x="747815" y="2747843"/>
            <a:ext cx="22770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Cách tiếp cận</a:t>
            </a:r>
            <a:endParaRPr sz="2400" b="1">
              <a:solidFill>
                <a:schemeClr val="lt2"/>
              </a:solidFill>
              <a:latin typeface="Rajdhani"/>
              <a:ea typeface="Rajdhani"/>
              <a:cs typeface="Rajdhani"/>
              <a:sym typeface="Rajdhani"/>
            </a:endParaRPr>
          </a:p>
        </p:txBody>
      </p:sp>
      <p:grpSp>
        <p:nvGrpSpPr>
          <p:cNvPr id="751" name="Google Shape;751;p31"/>
          <p:cNvGrpSpPr/>
          <p:nvPr/>
        </p:nvGrpSpPr>
        <p:grpSpPr>
          <a:xfrm>
            <a:off x="1716542" y="2243219"/>
            <a:ext cx="347435" cy="345534"/>
            <a:chOff x="3527780" y="2885263"/>
            <a:chExt cx="347435" cy="345534"/>
          </a:xfrm>
        </p:grpSpPr>
        <p:sp>
          <p:nvSpPr>
            <p:cNvPr id="752" name="Google Shape;752;p3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 name="Google Shape;776;p31"/>
          <p:cNvSpPr txBox="1"/>
          <p:nvPr/>
        </p:nvSpPr>
        <p:spPr>
          <a:xfrm flipH="1">
            <a:off x="3484968" y="1941467"/>
            <a:ext cx="22725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CONTENT-BASED</a:t>
            </a:r>
            <a:endParaRPr sz="2400" b="1">
              <a:solidFill>
                <a:schemeClr val="lt2"/>
              </a:solidFill>
              <a:latin typeface="Rajdhani"/>
              <a:ea typeface="Rajdhani"/>
              <a:cs typeface="Rajdhani"/>
              <a:sym typeface="Rajdhani"/>
            </a:endParaRPr>
          </a:p>
        </p:txBody>
      </p:sp>
      <p:sp>
        <p:nvSpPr>
          <p:cNvPr id="779" name="Google Shape;779;p31"/>
          <p:cNvSpPr txBox="1"/>
          <p:nvPr/>
        </p:nvSpPr>
        <p:spPr>
          <a:xfrm flipH="1">
            <a:off x="3484968" y="3465059"/>
            <a:ext cx="22725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SEMANTICS-BASED</a:t>
            </a:r>
            <a:endParaRPr sz="2400" b="1">
              <a:solidFill>
                <a:schemeClr val="lt2"/>
              </a:solidFill>
              <a:latin typeface="Rajdhani"/>
              <a:ea typeface="Rajdhani"/>
              <a:cs typeface="Rajdhani"/>
              <a:sym typeface="Rajdhani"/>
            </a:endParaRPr>
          </a:p>
        </p:txBody>
      </p:sp>
      <p:cxnSp>
        <p:nvCxnSpPr>
          <p:cNvPr id="787" name="Google Shape;787;p31"/>
          <p:cNvCxnSpPr>
            <a:stCxn id="749" idx="3"/>
            <a:endCxn id="776" idx="3"/>
          </p:cNvCxnSpPr>
          <p:nvPr/>
        </p:nvCxnSpPr>
        <p:spPr>
          <a:xfrm flipV="1">
            <a:off x="3024815" y="2170067"/>
            <a:ext cx="460153" cy="806376"/>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788" name="Google Shape;788;p31"/>
          <p:cNvCxnSpPr>
            <a:stCxn id="749" idx="3"/>
            <a:endCxn id="779" idx="3"/>
          </p:cNvCxnSpPr>
          <p:nvPr/>
        </p:nvCxnSpPr>
        <p:spPr>
          <a:xfrm>
            <a:off x="3024815" y="2976443"/>
            <a:ext cx="460153" cy="717216"/>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9" name="Google Shape;799;p32"/>
          <p:cNvSpPr txBox="1">
            <a:spLocks noGrp="1"/>
          </p:cNvSpPr>
          <p:nvPr>
            <p:ph type="title"/>
          </p:nvPr>
        </p:nvSpPr>
        <p:spPr>
          <a:xfrm>
            <a:off x="732979" y="2604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TF-IDF</a:t>
            </a:r>
            <a:endParaRPr/>
          </a:p>
        </p:txBody>
      </p:sp>
      <p:sp>
        <p:nvSpPr>
          <p:cNvPr id="826" name="Google Shape;826;p32"/>
          <p:cNvSpPr txBox="1"/>
          <p:nvPr/>
        </p:nvSpPr>
        <p:spPr>
          <a:xfrm>
            <a:off x="1766212" y="833155"/>
            <a:ext cx="6330306"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lt2"/>
                </a:solidFill>
                <a:latin typeface="Rajdhani"/>
                <a:ea typeface="Rajdhani"/>
                <a:cs typeface="Rajdhani"/>
                <a:sym typeface="Rajdhani"/>
              </a:rPr>
              <a:t>Term Frequency – Inverse Document Frequency</a:t>
            </a:r>
            <a:endParaRPr sz="2000" b="1">
              <a:solidFill>
                <a:schemeClr val="lt2"/>
              </a:solidFill>
              <a:latin typeface="Rajdhani"/>
              <a:ea typeface="Rajdhani"/>
              <a:cs typeface="Rajdhani"/>
              <a:sym typeface="Rajdhani"/>
            </a:endParaRPr>
          </a:p>
        </p:txBody>
      </p:sp>
      <p:grpSp>
        <p:nvGrpSpPr>
          <p:cNvPr id="14" name="Group 13">
            <a:extLst>
              <a:ext uri="{FF2B5EF4-FFF2-40B4-BE49-F238E27FC236}">
                <a16:creationId xmlns:a16="http://schemas.microsoft.com/office/drawing/2014/main" id="{7012307C-3D4D-2E0B-4538-051D8469AFF7}"/>
              </a:ext>
            </a:extLst>
          </p:cNvPr>
          <p:cNvGrpSpPr/>
          <p:nvPr/>
        </p:nvGrpSpPr>
        <p:grpSpPr>
          <a:xfrm>
            <a:off x="746231" y="1582112"/>
            <a:ext cx="3778088" cy="2922798"/>
            <a:chOff x="746231" y="1582112"/>
            <a:chExt cx="3778088" cy="2922798"/>
          </a:xfrm>
        </p:grpSpPr>
        <p:sp>
          <p:nvSpPr>
            <p:cNvPr id="3" name="TextBox 2">
              <a:extLst>
                <a:ext uri="{FF2B5EF4-FFF2-40B4-BE49-F238E27FC236}">
                  <a16:creationId xmlns:a16="http://schemas.microsoft.com/office/drawing/2014/main" id="{4D327169-56BC-9E88-C561-5B8A5472032A}"/>
                </a:ext>
              </a:extLst>
            </p:cNvPr>
            <p:cNvSpPr txBox="1"/>
            <p:nvPr/>
          </p:nvSpPr>
          <p:spPr>
            <a:xfrm>
              <a:off x="746231" y="1582112"/>
              <a:ext cx="3778088" cy="2585323"/>
            </a:xfrm>
            <a:prstGeom prst="rect">
              <a:avLst/>
            </a:prstGeom>
            <a:noFill/>
          </p:spPr>
          <p:txBody>
            <a:bodyPr wrap="square" rtlCol="0">
              <a:spAutoFit/>
            </a:bodyPr>
            <a:lstStyle/>
            <a:p>
              <a:r>
                <a:rPr lang="en-US" sz="1800" b="1">
                  <a:solidFill>
                    <a:schemeClr val="tx2"/>
                  </a:solidFill>
                  <a:latin typeface="Rajdhani" panose="020B0604020202020204" charset="0"/>
                  <a:cs typeface="Rajdhani" panose="020B0604020202020204" charset="0"/>
                </a:rPr>
                <a:t>	</a:t>
              </a:r>
            </a:p>
            <a:p>
              <a:endParaRPr lang="en-US" sz="1800" b="1">
                <a:solidFill>
                  <a:schemeClr val="tx2"/>
                </a:solidFill>
                <a:latin typeface="Rajdhani" panose="020B0604020202020204" charset="0"/>
                <a:cs typeface="Rajdhani" panose="020B0604020202020204" charset="0"/>
              </a:endParaRPr>
            </a:p>
            <a:p>
              <a:endParaRPr lang="en-US" sz="1800" b="1">
                <a:solidFill>
                  <a:schemeClr val="tx2"/>
                </a:solidFill>
                <a:latin typeface="Rajdhani" panose="020B0604020202020204" charset="0"/>
                <a:cs typeface="Rajdhani" panose="020B0604020202020204" charset="0"/>
              </a:endParaRPr>
            </a:p>
            <a:p>
              <a:endParaRPr lang="en-US" sz="1800" b="1">
                <a:solidFill>
                  <a:schemeClr val="tx2"/>
                </a:solidFill>
                <a:latin typeface="Rajdhani" panose="020B0604020202020204" charset="0"/>
                <a:cs typeface="Rajdhani" panose="020B0604020202020204" charset="0"/>
              </a:endParaRPr>
            </a:p>
            <a:p>
              <a:r>
                <a:rPr lang="en-US" sz="1800" b="1">
                  <a:solidFill>
                    <a:schemeClr val="tx2"/>
                  </a:solidFill>
                  <a:latin typeface="Rajdhani" panose="020B0604020202020204" charset="0"/>
                  <a:cs typeface="Rajdhani" panose="020B0604020202020204" charset="0"/>
                </a:rPr>
                <a:t>Với: 	Tf</a:t>
              </a:r>
              <a:r>
                <a:rPr lang="en-US" sz="1800" b="1" baseline="-25000">
                  <a:solidFill>
                    <a:schemeClr val="tx2"/>
                  </a:solidFill>
                  <a:latin typeface="Rajdhani" panose="020B0604020202020204" charset="0"/>
                  <a:cs typeface="Rajdhani" panose="020B0604020202020204" charset="0"/>
                </a:rPr>
                <a:t>ij</a:t>
              </a:r>
              <a:r>
                <a:rPr lang="en-US" sz="1800" b="1">
                  <a:solidFill>
                    <a:schemeClr val="tx2"/>
                  </a:solidFill>
                  <a:latin typeface="Rajdhani" panose="020B0604020202020204" charset="0"/>
                  <a:cs typeface="Rajdhani" panose="020B0604020202020204" charset="0"/>
                </a:rPr>
                <a:t> = </a:t>
              </a:r>
            </a:p>
            <a:p>
              <a:endParaRPr lang="en-US" sz="1800" b="1">
                <a:solidFill>
                  <a:schemeClr val="tx2"/>
                </a:solidFill>
                <a:latin typeface="Rajdhani" panose="020B0604020202020204" charset="0"/>
                <a:cs typeface="Rajdhani" panose="020B0604020202020204" charset="0"/>
              </a:endParaRPr>
            </a:p>
            <a:p>
              <a:endParaRPr lang="en-US" sz="1800" b="1">
                <a:solidFill>
                  <a:schemeClr val="tx2"/>
                </a:solidFill>
                <a:latin typeface="Rajdhani" panose="020B0604020202020204" charset="0"/>
                <a:cs typeface="Rajdhani" panose="020B0604020202020204" charset="0"/>
              </a:endParaRPr>
            </a:p>
            <a:p>
              <a:endParaRPr lang="en-US" sz="1800" b="1">
                <a:solidFill>
                  <a:schemeClr val="tx2"/>
                </a:solidFill>
                <a:latin typeface="Rajdhani" panose="020B0604020202020204" charset="0"/>
                <a:cs typeface="Rajdhani" panose="020B0604020202020204" charset="0"/>
              </a:endParaRPr>
            </a:p>
            <a:p>
              <a:r>
                <a:rPr lang="en-US" sz="1800" b="1">
                  <a:solidFill>
                    <a:schemeClr val="tx2"/>
                  </a:solidFill>
                  <a:latin typeface="Rajdhani" panose="020B0604020202020204" charset="0"/>
                  <a:cs typeface="Rajdhani" panose="020B0604020202020204" charset="0"/>
                </a:rPr>
                <a:t>	IDF</a:t>
              </a:r>
              <a:r>
                <a:rPr lang="en-US" sz="1800" b="1" baseline="-25000">
                  <a:solidFill>
                    <a:schemeClr val="tx2"/>
                  </a:solidFill>
                  <a:latin typeface="Rajdhani" panose="020B0604020202020204" charset="0"/>
                  <a:cs typeface="Rajdhani" panose="020B0604020202020204" charset="0"/>
                </a:rPr>
                <a:t>i</a:t>
              </a:r>
              <a:r>
                <a:rPr lang="en-US" sz="1800" b="1">
                  <a:solidFill>
                    <a:schemeClr val="tx2"/>
                  </a:solidFill>
                  <a:latin typeface="Rajdhani" panose="020B0604020202020204" charset="0"/>
                  <a:cs typeface="Rajdhani" panose="020B0604020202020204" charset="0"/>
                </a:rPr>
                <a:t> = log</a:t>
              </a:r>
            </a:p>
          </p:txBody>
        </p:sp>
        <p:cxnSp>
          <p:nvCxnSpPr>
            <p:cNvPr id="6" name="Straight Connector 5">
              <a:extLst>
                <a:ext uri="{FF2B5EF4-FFF2-40B4-BE49-F238E27FC236}">
                  <a16:creationId xmlns:a16="http://schemas.microsoft.com/office/drawing/2014/main" id="{EF7D7CE5-FD60-DB75-463D-BA01E1AA02EB}"/>
                </a:ext>
              </a:extLst>
            </p:cNvPr>
            <p:cNvCxnSpPr/>
            <p:nvPr/>
          </p:nvCxnSpPr>
          <p:spPr>
            <a:xfrm>
              <a:off x="2524259" y="2964007"/>
              <a:ext cx="1446728"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7" name="Straight Connector 6">
              <a:extLst>
                <a:ext uri="{FF2B5EF4-FFF2-40B4-BE49-F238E27FC236}">
                  <a16:creationId xmlns:a16="http://schemas.microsoft.com/office/drawing/2014/main" id="{8ECAC487-F017-44AA-E016-91C8C071F0BD}"/>
                </a:ext>
              </a:extLst>
            </p:cNvPr>
            <p:cNvCxnSpPr/>
            <p:nvPr/>
          </p:nvCxnSpPr>
          <p:spPr>
            <a:xfrm>
              <a:off x="2734757" y="3940655"/>
              <a:ext cx="1446728" cy="0"/>
            </a:xfrm>
            <a:prstGeom prst="line">
              <a:avLst/>
            </a:prstGeom>
          </p:spPr>
          <p:style>
            <a:lnRef idx="3">
              <a:schemeClr val="accent4"/>
            </a:lnRef>
            <a:fillRef idx="0">
              <a:schemeClr val="accent4"/>
            </a:fillRef>
            <a:effectRef idx="2">
              <a:schemeClr val="accent4"/>
            </a:effectRef>
            <a:fontRef idx="minor">
              <a:schemeClr val="tx1"/>
            </a:fontRef>
          </p:style>
        </p:cxnSp>
        <p:sp>
          <p:nvSpPr>
            <p:cNvPr id="8" name="TextBox 7">
              <a:extLst>
                <a:ext uri="{FF2B5EF4-FFF2-40B4-BE49-F238E27FC236}">
                  <a16:creationId xmlns:a16="http://schemas.microsoft.com/office/drawing/2014/main" id="{6C0A09E2-AE45-9241-452C-3F2B3C3DCB0E}"/>
                </a:ext>
              </a:extLst>
            </p:cNvPr>
            <p:cNvSpPr txBox="1"/>
            <p:nvPr/>
          </p:nvSpPr>
          <p:spPr>
            <a:xfrm>
              <a:off x="2954784" y="2511625"/>
              <a:ext cx="1210614" cy="400110"/>
            </a:xfrm>
            <a:prstGeom prst="rect">
              <a:avLst/>
            </a:prstGeom>
            <a:noFill/>
          </p:spPr>
          <p:txBody>
            <a:bodyPr wrap="square" rtlCol="0">
              <a:spAutoFit/>
            </a:bodyPr>
            <a:lstStyle/>
            <a:p>
              <a:r>
                <a:rPr lang="en-US" sz="2000" b="1">
                  <a:solidFill>
                    <a:schemeClr val="tx2"/>
                  </a:solidFill>
                  <a:latin typeface="Rajdhani" panose="020B0604020202020204" charset="0"/>
                  <a:cs typeface="Rajdhani" panose="020B0604020202020204" charset="0"/>
                </a:rPr>
                <a:t>n</a:t>
              </a:r>
              <a:r>
                <a:rPr lang="en-US" sz="2000" b="1" baseline="-25000">
                  <a:solidFill>
                    <a:schemeClr val="tx2"/>
                  </a:solidFill>
                  <a:latin typeface="Rajdhani" panose="020B0604020202020204" charset="0"/>
                  <a:cs typeface="Rajdhani" panose="020B0604020202020204" charset="0"/>
                </a:rPr>
                <a:t>ij</a:t>
              </a:r>
              <a:endParaRPr lang="en-US" sz="2000" b="1">
                <a:solidFill>
                  <a:schemeClr val="tx2"/>
                </a:solidFill>
                <a:latin typeface="Rajdhani" panose="020B0604020202020204" charset="0"/>
                <a:cs typeface="Rajdhani" panose="020B0604020202020204" charset="0"/>
              </a:endParaRPr>
            </a:p>
          </p:txBody>
        </p:sp>
        <p:sp>
          <p:nvSpPr>
            <p:cNvPr id="9" name="TextBox 8">
              <a:extLst>
                <a:ext uri="{FF2B5EF4-FFF2-40B4-BE49-F238E27FC236}">
                  <a16:creationId xmlns:a16="http://schemas.microsoft.com/office/drawing/2014/main" id="{99C7B015-FC99-8AFD-9342-266086EA0C91}"/>
                </a:ext>
              </a:extLst>
            </p:cNvPr>
            <p:cNvSpPr txBox="1"/>
            <p:nvPr/>
          </p:nvSpPr>
          <p:spPr>
            <a:xfrm>
              <a:off x="2804672" y="2977787"/>
              <a:ext cx="1528293" cy="523220"/>
            </a:xfrm>
            <a:prstGeom prst="rect">
              <a:avLst/>
            </a:prstGeom>
            <a:noFill/>
          </p:spPr>
          <p:txBody>
            <a:bodyPr wrap="square" rtlCol="0">
              <a:spAutoFit/>
            </a:bodyPr>
            <a:lstStyle/>
            <a:p>
              <a:r>
                <a:rPr lang="el-GR" sz="2800" b="1">
                  <a:solidFill>
                    <a:schemeClr val="tx2"/>
                  </a:solidFill>
                </a:rPr>
                <a:t>Σ</a:t>
              </a:r>
              <a:r>
                <a:rPr lang="en-US" sz="1800" b="1" baseline="-25000">
                  <a:solidFill>
                    <a:schemeClr val="tx2"/>
                  </a:solidFill>
                </a:rPr>
                <a:t>k</a:t>
              </a:r>
              <a:r>
                <a:rPr lang="en-US" sz="1800" b="1">
                  <a:solidFill>
                    <a:schemeClr val="tx2"/>
                  </a:solidFill>
                </a:rPr>
                <a:t> n</a:t>
              </a:r>
              <a:r>
                <a:rPr lang="en-US" sz="1800" b="1" baseline="-25000">
                  <a:solidFill>
                    <a:schemeClr val="tx2"/>
                  </a:solidFill>
                </a:rPr>
                <a:t>kj</a:t>
              </a:r>
              <a:endParaRPr lang="en-US" sz="1800" b="1">
                <a:solidFill>
                  <a:schemeClr val="tx2"/>
                </a:solidFill>
              </a:endParaRPr>
            </a:p>
          </p:txBody>
        </p:sp>
        <p:sp>
          <p:nvSpPr>
            <p:cNvPr id="10" name="TextBox 9">
              <a:extLst>
                <a:ext uri="{FF2B5EF4-FFF2-40B4-BE49-F238E27FC236}">
                  <a16:creationId xmlns:a16="http://schemas.microsoft.com/office/drawing/2014/main" id="{B2945EA4-195F-D2DB-E421-C2C2A951DD05}"/>
                </a:ext>
              </a:extLst>
            </p:cNvPr>
            <p:cNvSpPr txBox="1"/>
            <p:nvPr/>
          </p:nvSpPr>
          <p:spPr>
            <a:xfrm>
              <a:off x="3205922" y="3505387"/>
              <a:ext cx="1210614" cy="523220"/>
            </a:xfrm>
            <a:prstGeom prst="rect">
              <a:avLst/>
            </a:prstGeom>
            <a:noFill/>
          </p:spPr>
          <p:txBody>
            <a:bodyPr wrap="square" rtlCol="0">
              <a:spAutoFit/>
            </a:bodyPr>
            <a:lstStyle/>
            <a:p>
              <a:r>
                <a:rPr lang="en-US" sz="2800" b="1">
                  <a:solidFill>
                    <a:schemeClr val="tx2"/>
                  </a:solidFill>
                  <a:latin typeface="Rajdhani" panose="020B0604020202020204" charset="0"/>
                  <a:cs typeface="Rajdhani" panose="020B0604020202020204" charset="0"/>
                </a:rPr>
                <a:t>|</a:t>
              </a:r>
              <a:r>
                <a:rPr lang="en-US" sz="2000" b="1">
                  <a:solidFill>
                    <a:schemeClr val="tx2"/>
                  </a:solidFill>
                  <a:latin typeface="Rajdhani" panose="020B0604020202020204" charset="0"/>
                  <a:cs typeface="Rajdhani" panose="020B0604020202020204" charset="0"/>
                </a:rPr>
                <a:t>D</a:t>
              </a:r>
              <a:r>
                <a:rPr lang="en-US" sz="2800" b="1">
                  <a:solidFill>
                    <a:schemeClr val="tx2"/>
                  </a:solidFill>
                  <a:latin typeface="Rajdhani" panose="020B0604020202020204" charset="0"/>
                  <a:cs typeface="Rajdhani" panose="020B0604020202020204" charset="0"/>
                </a:rPr>
                <a:t>|</a:t>
              </a:r>
              <a:endParaRPr lang="en-US" sz="2000" b="1">
                <a:solidFill>
                  <a:schemeClr val="tx2"/>
                </a:solidFill>
                <a:latin typeface="Rajdhani" panose="020B0604020202020204" charset="0"/>
                <a:cs typeface="Rajdhani" panose="020B0604020202020204" charset="0"/>
              </a:endParaRPr>
            </a:p>
          </p:txBody>
        </p:sp>
        <p:sp>
          <p:nvSpPr>
            <p:cNvPr id="11" name="TextBox 10">
              <a:extLst>
                <a:ext uri="{FF2B5EF4-FFF2-40B4-BE49-F238E27FC236}">
                  <a16:creationId xmlns:a16="http://schemas.microsoft.com/office/drawing/2014/main" id="{9B88A36E-9DA9-51FF-1152-4AFC8A00FDF6}"/>
                </a:ext>
              </a:extLst>
            </p:cNvPr>
            <p:cNvSpPr txBox="1"/>
            <p:nvPr/>
          </p:nvSpPr>
          <p:spPr>
            <a:xfrm>
              <a:off x="2804672" y="3981690"/>
              <a:ext cx="1672883" cy="523220"/>
            </a:xfrm>
            <a:prstGeom prst="rect">
              <a:avLst/>
            </a:prstGeom>
            <a:noFill/>
          </p:spPr>
          <p:txBody>
            <a:bodyPr wrap="square" rtlCol="0">
              <a:spAutoFit/>
            </a:bodyPr>
            <a:lstStyle/>
            <a:p>
              <a:r>
                <a:rPr lang="en-US" sz="2800" b="1">
                  <a:solidFill>
                    <a:schemeClr val="tx2"/>
                  </a:solidFill>
                  <a:latin typeface="Rajdhani" panose="020B0604020202020204" charset="0"/>
                  <a:cs typeface="Rajdhani" panose="020B0604020202020204" charset="0"/>
                </a:rPr>
                <a:t>|</a:t>
              </a:r>
              <a:r>
                <a:rPr lang="en-US" sz="2000" b="1">
                  <a:solidFill>
                    <a:schemeClr val="tx2"/>
                  </a:solidFill>
                  <a:latin typeface="Rajdhani" panose="020B0604020202020204" charset="0"/>
                  <a:cs typeface="Rajdhani" panose="020B0604020202020204" charset="0"/>
                </a:rPr>
                <a:t>{d : t</a:t>
              </a:r>
              <a:r>
                <a:rPr lang="en-US" sz="2000" b="1" baseline="-25000">
                  <a:solidFill>
                    <a:schemeClr val="tx2"/>
                  </a:solidFill>
                  <a:latin typeface="Rajdhani" panose="020B0604020202020204" charset="0"/>
                  <a:cs typeface="Rajdhani" panose="020B0604020202020204" charset="0"/>
                </a:rPr>
                <a:t>i</a:t>
              </a:r>
              <a:r>
                <a:rPr lang="en-US" sz="2000" b="1">
                  <a:solidFill>
                    <a:schemeClr val="tx2"/>
                  </a:solidFill>
                  <a:latin typeface="Rajdhani" panose="020B0604020202020204" charset="0"/>
                  <a:cs typeface="Rajdhani" panose="020B0604020202020204" charset="0"/>
                </a:rPr>
                <a:t>  ∈ d}</a:t>
              </a:r>
              <a:r>
                <a:rPr lang="en-US" sz="2800" b="1">
                  <a:solidFill>
                    <a:schemeClr val="tx2"/>
                  </a:solidFill>
                  <a:latin typeface="Rajdhani" panose="020B0604020202020204" charset="0"/>
                  <a:cs typeface="Rajdhani" panose="020B0604020202020204" charset="0"/>
                </a:rPr>
                <a:t>|</a:t>
              </a:r>
              <a:endParaRPr lang="en-US" sz="2000" b="1">
                <a:solidFill>
                  <a:schemeClr val="tx2"/>
                </a:solidFill>
                <a:latin typeface="Rajdhani" panose="020B0604020202020204" charset="0"/>
                <a:cs typeface="Rajdhani" panose="020B0604020202020204" charset="0"/>
              </a:endParaRPr>
            </a:p>
          </p:txBody>
        </p:sp>
      </p:grpSp>
      <p:sp>
        <p:nvSpPr>
          <p:cNvPr id="12" name="TextBox 11">
            <a:extLst>
              <a:ext uri="{FF2B5EF4-FFF2-40B4-BE49-F238E27FC236}">
                <a16:creationId xmlns:a16="http://schemas.microsoft.com/office/drawing/2014/main" id="{869FE038-B07E-3BD8-1BBA-710805A1316F}"/>
              </a:ext>
            </a:extLst>
          </p:cNvPr>
          <p:cNvSpPr txBox="1"/>
          <p:nvPr/>
        </p:nvSpPr>
        <p:spPr>
          <a:xfrm>
            <a:off x="4632101" y="2977787"/>
            <a:ext cx="4511899" cy="1077218"/>
          </a:xfrm>
          <a:prstGeom prst="rect">
            <a:avLst/>
          </a:prstGeom>
          <a:noFill/>
        </p:spPr>
        <p:txBody>
          <a:bodyPr wrap="square" rtlCol="0">
            <a:spAutoFit/>
          </a:bodyPr>
          <a:lstStyle/>
          <a:p>
            <a:r>
              <a:rPr lang="en-US" sz="1600" b="1">
                <a:solidFill>
                  <a:schemeClr val="tx2"/>
                </a:solidFill>
                <a:latin typeface="Rajdhani" panose="020B0604020202020204" charset="0"/>
                <a:cs typeface="Rajdhani" panose="020B0604020202020204" charset="0"/>
              </a:rPr>
              <a:t>Trong đó: 	n</a:t>
            </a:r>
            <a:r>
              <a:rPr lang="en-US" sz="1600" b="1" baseline="-25000">
                <a:solidFill>
                  <a:schemeClr val="tx2"/>
                </a:solidFill>
                <a:latin typeface="Rajdhani" panose="020B0604020202020204" charset="0"/>
                <a:cs typeface="Rajdhani" panose="020B0604020202020204" charset="0"/>
              </a:rPr>
              <a:t>ij</a:t>
            </a:r>
            <a:r>
              <a:rPr lang="en-US" sz="1600" b="1">
                <a:solidFill>
                  <a:schemeClr val="tx2"/>
                </a:solidFill>
                <a:latin typeface="Rajdhani" panose="020B0604020202020204" charset="0"/>
                <a:cs typeface="Rajdhani" panose="020B0604020202020204" charset="0"/>
              </a:rPr>
              <a:t> là số lần xuất hiện của từ i trong tài 	liệu j</a:t>
            </a:r>
          </a:p>
          <a:p>
            <a:endParaRPr lang="en-US" sz="1600" b="1">
              <a:solidFill>
                <a:schemeClr val="tx2"/>
              </a:solidFill>
              <a:latin typeface="Rajdhani" panose="020B0604020202020204" charset="0"/>
              <a:cs typeface="Rajdhani" panose="020B0604020202020204" charset="0"/>
            </a:endParaRPr>
          </a:p>
          <a:p>
            <a:r>
              <a:rPr lang="en-US" sz="1600" b="1">
                <a:solidFill>
                  <a:schemeClr val="tx2"/>
                </a:solidFill>
                <a:latin typeface="Rajdhani" panose="020B0604020202020204" charset="0"/>
                <a:cs typeface="Rajdhani" panose="020B0604020202020204" charset="0"/>
              </a:rPr>
              <a:t>	|D| là tổng số tài liệu trong tập dữ liệu</a:t>
            </a:r>
          </a:p>
        </p:txBody>
      </p:sp>
      <p:sp>
        <p:nvSpPr>
          <p:cNvPr id="13" name="TextBox 12">
            <a:extLst>
              <a:ext uri="{FF2B5EF4-FFF2-40B4-BE49-F238E27FC236}">
                <a16:creationId xmlns:a16="http://schemas.microsoft.com/office/drawing/2014/main" id="{7C0EA8B0-65E1-7D44-2226-D9BE0AFD4D3D}"/>
              </a:ext>
            </a:extLst>
          </p:cNvPr>
          <p:cNvSpPr txBox="1"/>
          <p:nvPr/>
        </p:nvSpPr>
        <p:spPr>
          <a:xfrm>
            <a:off x="3329332" y="1801785"/>
            <a:ext cx="5177307" cy="523220"/>
          </a:xfrm>
          <a:prstGeom prst="rect">
            <a:avLst/>
          </a:prstGeom>
          <a:noFill/>
        </p:spPr>
        <p:txBody>
          <a:bodyPr wrap="square" rtlCol="0">
            <a:spAutoFit/>
          </a:bodyPr>
          <a:lstStyle/>
          <a:p>
            <a:r>
              <a:rPr lang="en-US" sz="2800" b="1">
                <a:solidFill>
                  <a:schemeClr val="tx2">
                    <a:lumMod val="75000"/>
                  </a:schemeClr>
                </a:solidFill>
                <a:latin typeface="Rajdhani" panose="020B0604020202020204" charset="0"/>
                <a:cs typeface="Rajdhani" panose="020B0604020202020204" charset="0"/>
              </a:rPr>
              <a:t>TF-IDF</a:t>
            </a:r>
            <a:r>
              <a:rPr lang="en-US" sz="2800" b="1" baseline="-25000">
                <a:solidFill>
                  <a:schemeClr val="tx2">
                    <a:lumMod val="75000"/>
                  </a:schemeClr>
                </a:solidFill>
                <a:latin typeface="Rajdhani" panose="020B0604020202020204" charset="0"/>
                <a:cs typeface="Rajdhani" panose="020B0604020202020204" charset="0"/>
              </a:rPr>
              <a:t>ij</a:t>
            </a:r>
            <a:r>
              <a:rPr lang="en-US" sz="2800" b="1">
                <a:solidFill>
                  <a:schemeClr val="tx2">
                    <a:lumMod val="75000"/>
                  </a:schemeClr>
                </a:solidFill>
                <a:latin typeface="Rajdhani" panose="020B0604020202020204" charset="0"/>
                <a:cs typeface="Rajdhani" panose="020B0604020202020204" charset="0"/>
              </a:rPr>
              <a:t> = Tf</a:t>
            </a:r>
            <a:r>
              <a:rPr lang="en-US" sz="2800" b="1" baseline="-25000">
                <a:solidFill>
                  <a:schemeClr val="tx2">
                    <a:lumMod val="75000"/>
                  </a:schemeClr>
                </a:solidFill>
                <a:latin typeface="Rajdhani" panose="020B0604020202020204" charset="0"/>
                <a:cs typeface="Rajdhani" panose="020B0604020202020204" charset="0"/>
              </a:rPr>
              <a:t>ij</a:t>
            </a:r>
            <a:r>
              <a:rPr lang="en-US" sz="2800" b="1">
                <a:solidFill>
                  <a:schemeClr val="tx2">
                    <a:lumMod val="75000"/>
                  </a:schemeClr>
                </a:solidFill>
                <a:latin typeface="Rajdhani" panose="020B0604020202020204" charset="0"/>
                <a:cs typeface="Rajdhani" panose="020B0604020202020204" charset="0"/>
              </a:rPr>
              <a:t> X IDF</a:t>
            </a:r>
            <a:r>
              <a:rPr lang="en-US" sz="2800" b="1" baseline="-25000">
                <a:solidFill>
                  <a:schemeClr val="tx2">
                    <a:lumMod val="75000"/>
                  </a:schemeClr>
                </a:solidFill>
                <a:latin typeface="Rajdhani" panose="020B0604020202020204" charset="0"/>
                <a:cs typeface="Rajdhani" panose="020B0604020202020204" charset="0"/>
              </a:rPr>
              <a:t>i</a:t>
            </a:r>
            <a:endParaRPr lang="en-US" sz="2800">
              <a:solidFill>
                <a:schemeClr val="tx2">
                  <a:lumMod val="75000"/>
                </a:schemeClr>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44"/>
        <p:cNvGrpSpPr/>
        <p:nvPr/>
      </p:nvGrpSpPr>
      <p:grpSpPr>
        <a:xfrm>
          <a:off x="0" y="0"/>
          <a:ext cx="0" cy="0"/>
          <a:chOff x="0" y="0"/>
          <a:chExt cx="0" cy="0"/>
        </a:xfrm>
      </p:grpSpPr>
      <p:sp>
        <p:nvSpPr>
          <p:cNvPr id="846" name="Google Shape;846;p33"/>
          <p:cNvSpPr txBox="1">
            <a:spLocks noGrp="1"/>
          </p:cNvSpPr>
          <p:nvPr>
            <p:ph type="title"/>
          </p:nvPr>
        </p:nvSpPr>
        <p:spPr>
          <a:xfrm>
            <a:off x="720000" y="48992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ĐÁNH GIÁ THỰC NGHIỆM</a:t>
            </a:r>
            <a:endParaRPr/>
          </a:p>
        </p:txBody>
      </p:sp>
      <p:sp>
        <p:nvSpPr>
          <p:cNvPr id="847" name="Google Shape;847;p33"/>
          <p:cNvSpPr txBox="1"/>
          <p:nvPr/>
        </p:nvSpPr>
        <p:spPr>
          <a:xfrm>
            <a:off x="2564326" y="1022851"/>
            <a:ext cx="3938623"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lt2"/>
                </a:solidFill>
                <a:latin typeface="Rajdhani"/>
                <a:ea typeface="Rajdhani"/>
                <a:cs typeface="Rajdhani"/>
                <a:sym typeface="Rajdhani"/>
              </a:rPr>
              <a:t>CONTENT-BASED &amp; SEMANTICS-BASED</a:t>
            </a:r>
            <a:endParaRPr sz="1800" b="1">
              <a:solidFill>
                <a:schemeClr val="lt2"/>
              </a:solidFill>
              <a:latin typeface="Rajdhani"/>
              <a:ea typeface="Rajdhani"/>
              <a:cs typeface="Rajdhani"/>
              <a:sym typeface="Rajdhani"/>
            </a:endParaRPr>
          </a:p>
        </p:txBody>
      </p:sp>
      <p:grpSp>
        <p:nvGrpSpPr>
          <p:cNvPr id="851" name="Google Shape;851;p33"/>
          <p:cNvGrpSpPr/>
          <p:nvPr/>
        </p:nvGrpSpPr>
        <p:grpSpPr>
          <a:xfrm>
            <a:off x="2323538" y="3582671"/>
            <a:ext cx="2210100" cy="739636"/>
            <a:chOff x="6227650" y="1827295"/>
            <a:chExt cx="2210100" cy="739636"/>
          </a:xfrm>
        </p:grpSpPr>
        <p:sp>
          <p:nvSpPr>
            <p:cNvPr id="852" name="Google Shape;852;p33"/>
            <p:cNvSpPr txBox="1"/>
            <p:nvPr/>
          </p:nvSpPr>
          <p:spPr>
            <a:xfrm>
              <a:off x="6227650" y="1827295"/>
              <a:ext cx="22101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CHỈ CONTENT-BASED</a:t>
              </a:r>
              <a:endParaRPr sz="2400" b="1">
                <a:solidFill>
                  <a:schemeClr val="lt2"/>
                </a:solidFill>
                <a:latin typeface="Rajdhani"/>
                <a:ea typeface="Rajdhani"/>
                <a:cs typeface="Rajdhani"/>
                <a:sym typeface="Rajdhani"/>
              </a:endParaRPr>
            </a:p>
          </p:txBody>
        </p:sp>
        <p:sp>
          <p:nvSpPr>
            <p:cNvPr id="853" name="Google Shape;853;p33"/>
            <p:cNvSpPr txBox="1"/>
            <p:nvPr/>
          </p:nvSpPr>
          <p:spPr>
            <a:xfrm>
              <a:off x="6227650" y="2082431"/>
              <a:ext cx="22101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Chưa tốt</a:t>
              </a:r>
              <a:endParaRPr>
                <a:solidFill>
                  <a:schemeClr val="lt2"/>
                </a:solidFill>
                <a:latin typeface="Fira Sans Condensed"/>
                <a:ea typeface="Fira Sans Condensed"/>
                <a:cs typeface="Fira Sans Condensed"/>
                <a:sym typeface="Fira Sans Condensed"/>
              </a:endParaRPr>
            </a:p>
          </p:txBody>
        </p:sp>
      </p:grpSp>
      <p:grpSp>
        <p:nvGrpSpPr>
          <p:cNvPr id="854" name="Google Shape;854;p33"/>
          <p:cNvGrpSpPr/>
          <p:nvPr/>
        </p:nvGrpSpPr>
        <p:grpSpPr>
          <a:xfrm>
            <a:off x="6220662" y="1978820"/>
            <a:ext cx="2562729" cy="739636"/>
            <a:chOff x="6227650" y="1827295"/>
            <a:chExt cx="2210100" cy="739636"/>
          </a:xfrm>
        </p:grpSpPr>
        <p:sp>
          <p:nvSpPr>
            <p:cNvPr id="855" name="Google Shape;855;p33"/>
            <p:cNvSpPr txBox="1"/>
            <p:nvPr/>
          </p:nvSpPr>
          <p:spPr>
            <a:xfrm>
              <a:off x="6227650" y="1827295"/>
              <a:ext cx="22101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CHỈ SEMANTICS-BASED</a:t>
              </a:r>
              <a:endParaRPr sz="2400" b="1">
                <a:solidFill>
                  <a:schemeClr val="lt2"/>
                </a:solidFill>
                <a:latin typeface="Rajdhani"/>
                <a:ea typeface="Rajdhani"/>
                <a:cs typeface="Rajdhani"/>
                <a:sym typeface="Rajdhani"/>
              </a:endParaRPr>
            </a:p>
          </p:txBody>
        </p:sp>
        <p:sp>
          <p:nvSpPr>
            <p:cNvPr id="856" name="Google Shape;856;p33"/>
            <p:cNvSpPr txBox="1"/>
            <p:nvPr/>
          </p:nvSpPr>
          <p:spPr>
            <a:xfrm>
              <a:off x="6227650" y="2082431"/>
              <a:ext cx="22101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Chưa tốt</a:t>
              </a:r>
              <a:endParaRPr>
                <a:solidFill>
                  <a:schemeClr val="lt2"/>
                </a:solidFill>
                <a:latin typeface="Fira Sans Condensed"/>
                <a:ea typeface="Fira Sans Condensed"/>
                <a:cs typeface="Fira Sans Condensed"/>
                <a:sym typeface="Fira Sans Condensed"/>
              </a:endParaRPr>
            </a:p>
          </p:txBody>
        </p:sp>
      </p:grpSp>
      <p:grpSp>
        <p:nvGrpSpPr>
          <p:cNvPr id="857" name="Google Shape;857;p33"/>
          <p:cNvGrpSpPr/>
          <p:nvPr/>
        </p:nvGrpSpPr>
        <p:grpSpPr>
          <a:xfrm>
            <a:off x="2337929" y="1895288"/>
            <a:ext cx="2210100" cy="739636"/>
            <a:chOff x="6227650" y="1827295"/>
            <a:chExt cx="2210100" cy="739636"/>
          </a:xfrm>
        </p:grpSpPr>
        <p:sp>
          <p:nvSpPr>
            <p:cNvPr id="858" name="Google Shape;858;p33"/>
            <p:cNvSpPr txBox="1"/>
            <p:nvPr/>
          </p:nvSpPr>
          <p:spPr>
            <a:xfrm>
              <a:off x="6227650" y="1827295"/>
              <a:ext cx="22101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KẾT HỢP 2 PP</a:t>
              </a:r>
              <a:endParaRPr sz="2400" b="1">
                <a:solidFill>
                  <a:schemeClr val="lt2"/>
                </a:solidFill>
                <a:latin typeface="Rajdhani"/>
                <a:ea typeface="Rajdhani"/>
                <a:cs typeface="Rajdhani"/>
                <a:sym typeface="Rajdhani"/>
              </a:endParaRPr>
            </a:p>
          </p:txBody>
        </p:sp>
        <p:sp>
          <p:nvSpPr>
            <p:cNvPr id="859" name="Google Shape;859;p33"/>
            <p:cNvSpPr txBox="1"/>
            <p:nvPr/>
          </p:nvSpPr>
          <p:spPr>
            <a:xfrm>
              <a:off x="6227650" y="2082431"/>
              <a:ext cx="22101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Tốt nhất</a:t>
              </a:r>
              <a:endParaRPr>
                <a:solidFill>
                  <a:schemeClr val="lt2"/>
                </a:solidFill>
                <a:latin typeface="Fira Sans Condensed"/>
                <a:ea typeface="Fira Sans Condensed"/>
                <a:cs typeface="Fira Sans Condensed"/>
                <a:sym typeface="Fira Sans Condensed"/>
              </a:endParaRPr>
            </a:p>
          </p:txBody>
        </p:sp>
      </p:grpSp>
      <p:sp>
        <p:nvSpPr>
          <p:cNvPr id="882" name="Google Shape;882;p33"/>
          <p:cNvSpPr/>
          <p:nvPr/>
        </p:nvSpPr>
        <p:spPr>
          <a:xfrm>
            <a:off x="921423" y="3393581"/>
            <a:ext cx="1117800" cy="11178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 name="Google Shape;883;p33"/>
          <p:cNvGrpSpPr/>
          <p:nvPr/>
        </p:nvGrpSpPr>
        <p:grpSpPr>
          <a:xfrm rot="10800000">
            <a:off x="995967" y="3469841"/>
            <a:ext cx="968415" cy="965268"/>
            <a:chOff x="6039282" y="1042577"/>
            <a:chExt cx="734315" cy="731929"/>
          </a:xfrm>
        </p:grpSpPr>
        <p:sp>
          <p:nvSpPr>
            <p:cNvPr id="884" name="Google Shape;884;p3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 name="Google Shape;905;p33"/>
          <p:cNvSpPr/>
          <p:nvPr/>
        </p:nvSpPr>
        <p:spPr>
          <a:xfrm>
            <a:off x="4818971" y="1789750"/>
            <a:ext cx="1117800" cy="11178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 name="Google Shape;906;p33"/>
          <p:cNvGrpSpPr/>
          <p:nvPr/>
        </p:nvGrpSpPr>
        <p:grpSpPr>
          <a:xfrm rot="10800000">
            <a:off x="4893870" y="1866101"/>
            <a:ext cx="968342" cy="965195"/>
            <a:chOff x="6039282" y="1042577"/>
            <a:chExt cx="734315" cy="731929"/>
          </a:xfrm>
        </p:grpSpPr>
        <p:sp>
          <p:nvSpPr>
            <p:cNvPr id="907" name="Google Shape;907;p3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 name="Google Shape;928;p33"/>
          <p:cNvSpPr/>
          <p:nvPr/>
        </p:nvSpPr>
        <p:spPr>
          <a:xfrm>
            <a:off x="936599" y="1706198"/>
            <a:ext cx="1117800" cy="11178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 name="Google Shape;929;p33"/>
          <p:cNvGrpSpPr/>
          <p:nvPr/>
        </p:nvGrpSpPr>
        <p:grpSpPr>
          <a:xfrm rot="10800000">
            <a:off x="1011143" y="1782458"/>
            <a:ext cx="968415" cy="965268"/>
            <a:chOff x="6039282" y="1042577"/>
            <a:chExt cx="734315" cy="731929"/>
          </a:xfrm>
        </p:grpSpPr>
        <p:sp>
          <p:nvSpPr>
            <p:cNvPr id="930" name="Google Shape;930;p3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33"/>
          <p:cNvSpPr txBox="1"/>
          <p:nvPr/>
        </p:nvSpPr>
        <p:spPr>
          <a:xfrm>
            <a:off x="1114167" y="3723889"/>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2"/>
                </a:solidFill>
                <a:latin typeface="Rajdhani"/>
                <a:ea typeface="Rajdhani"/>
                <a:cs typeface="Rajdhani"/>
                <a:sym typeface="Rajdhani"/>
              </a:rPr>
              <a:t>82.2%</a:t>
            </a:r>
            <a:endParaRPr sz="1600" b="1">
              <a:solidFill>
                <a:schemeClr val="lt2"/>
              </a:solidFill>
              <a:latin typeface="Rajdhani"/>
              <a:ea typeface="Rajdhani"/>
              <a:cs typeface="Rajdhani"/>
              <a:sym typeface="Rajdhani"/>
            </a:endParaRPr>
          </a:p>
        </p:txBody>
      </p:sp>
      <p:sp>
        <p:nvSpPr>
          <p:cNvPr id="953" name="Google Shape;953;p33"/>
          <p:cNvSpPr txBox="1"/>
          <p:nvPr/>
        </p:nvSpPr>
        <p:spPr>
          <a:xfrm>
            <a:off x="5011292" y="2120038"/>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2"/>
                </a:solidFill>
                <a:latin typeface="Rajdhani"/>
                <a:ea typeface="Rajdhani"/>
                <a:cs typeface="Rajdhani"/>
                <a:sym typeface="Rajdhani"/>
              </a:rPr>
              <a:t>75.8%</a:t>
            </a:r>
            <a:endParaRPr sz="1600" b="1">
              <a:solidFill>
                <a:schemeClr val="lt2"/>
              </a:solidFill>
              <a:latin typeface="Rajdhani"/>
              <a:ea typeface="Rajdhani"/>
              <a:cs typeface="Rajdhani"/>
              <a:sym typeface="Rajdhani"/>
            </a:endParaRPr>
          </a:p>
        </p:txBody>
      </p:sp>
      <p:sp>
        <p:nvSpPr>
          <p:cNvPr id="954" name="Google Shape;954;p33"/>
          <p:cNvSpPr txBox="1"/>
          <p:nvPr/>
        </p:nvSpPr>
        <p:spPr>
          <a:xfrm>
            <a:off x="1128983" y="2036506"/>
            <a:ext cx="7314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2"/>
                </a:solidFill>
                <a:latin typeface="Rajdhani"/>
                <a:ea typeface="Rajdhani"/>
                <a:cs typeface="Rajdhani"/>
                <a:sym typeface="Rajdhani"/>
              </a:rPr>
              <a:t>85.6%</a:t>
            </a:r>
            <a:endParaRPr sz="1600" b="1">
              <a:solidFill>
                <a:schemeClr val="lt2"/>
              </a:solidFill>
              <a:latin typeface="Rajdhani"/>
              <a:ea typeface="Rajdhani"/>
              <a:cs typeface="Rajdhani"/>
              <a:sym typeface="Rajdhani"/>
            </a:endParaRPr>
          </a:p>
        </p:txBody>
      </p:sp>
      <p:sp>
        <p:nvSpPr>
          <p:cNvPr id="955" name="Google Shape;955;p33"/>
          <p:cNvSpPr/>
          <p:nvPr/>
        </p:nvSpPr>
        <p:spPr>
          <a:xfrm>
            <a:off x="4685949" y="1651313"/>
            <a:ext cx="1394700" cy="1394700"/>
          </a:xfrm>
          <a:prstGeom prst="blockArc">
            <a:avLst>
              <a:gd name="adj1" fmla="val 16194309"/>
              <a:gd name="adj2" fmla="val 16375"/>
              <a:gd name="adj3" fmla="val 976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3"/>
          <p:cNvSpPr/>
          <p:nvPr/>
        </p:nvSpPr>
        <p:spPr>
          <a:xfrm>
            <a:off x="803179" y="1567756"/>
            <a:ext cx="1394700" cy="1394700"/>
          </a:xfrm>
          <a:prstGeom prst="blockArc">
            <a:avLst>
              <a:gd name="adj1" fmla="val 16194340"/>
              <a:gd name="adj2" fmla="val 10277597"/>
              <a:gd name="adj3" fmla="val 977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3"/>
          <p:cNvSpPr/>
          <p:nvPr/>
        </p:nvSpPr>
        <p:spPr>
          <a:xfrm>
            <a:off x="783374" y="3255139"/>
            <a:ext cx="1394700" cy="1394700"/>
          </a:xfrm>
          <a:prstGeom prst="blockArc">
            <a:avLst>
              <a:gd name="adj1" fmla="val 16160265"/>
              <a:gd name="adj2" fmla="val 5399071"/>
              <a:gd name="adj3" fmla="val 1008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98434-2F4B-5E99-8468-F4C0489EE2E7}"/>
              </a:ext>
            </a:extLst>
          </p:cNvPr>
          <p:cNvSpPr>
            <a:spLocks noGrp="1"/>
          </p:cNvSpPr>
          <p:nvPr>
            <p:ph type="title"/>
          </p:nvPr>
        </p:nvSpPr>
        <p:spPr/>
        <p:txBody>
          <a:bodyPr/>
          <a:lstStyle/>
          <a:p>
            <a:r>
              <a:rPr lang="vi-VN" sz="2000"/>
              <a:t>Kết quả khuyến nghị tin tức trong các trường hợp </a:t>
            </a:r>
            <a:endParaRPr lang="en-US" sz="2000"/>
          </a:p>
        </p:txBody>
      </p:sp>
      <p:graphicFrame>
        <p:nvGraphicFramePr>
          <p:cNvPr id="3" name="Table 4">
            <a:extLst>
              <a:ext uri="{FF2B5EF4-FFF2-40B4-BE49-F238E27FC236}">
                <a16:creationId xmlns:a16="http://schemas.microsoft.com/office/drawing/2014/main" id="{D275DD16-8CC9-1E09-E127-93349F653E3A}"/>
              </a:ext>
            </a:extLst>
          </p:cNvPr>
          <p:cNvGraphicFramePr>
            <a:graphicFrameLocks noGrp="1"/>
          </p:cNvGraphicFramePr>
          <p:nvPr>
            <p:extLst>
              <p:ext uri="{D42A27DB-BD31-4B8C-83A1-F6EECF244321}">
                <p14:modId xmlns:p14="http://schemas.microsoft.com/office/powerpoint/2010/main" val="1637705138"/>
              </p:ext>
            </p:extLst>
          </p:nvPr>
        </p:nvGraphicFramePr>
        <p:xfrm>
          <a:off x="1398945" y="1771828"/>
          <a:ext cx="6431408" cy="2272139"/>
        </p:xfrm>
        <a:graphic>
          <a:graphicData uri="http://schemas.openxmlformats.org/drawingml/2006/table">
            <a:tbl>
              <a:tblPr firstRow="1" bandRow="1">
                <a:tableStyleId>{0BA04DEF-DEC5-4E32-964E-B2FE198B67B8}</a:tableStyleId>
              </a:tblPr>
              <a:tblGrid>
                <a:gridCol w="3215704">
                  <a:extLst>
                    <a:ext uri="{9D8B030D-6E8A-4147-A177-3AD203B41FA5}">
                      <a16:colId xmlns:a16="http://schemas.microsoft.com/office/drawing/2014/main" val="3069057364"/>
                    </a:ext>
                  </a:extLst>
                </a:gridCol>
                <a:gridCol w="3215704">
                  <a:extLst>
                    <a:ext uri="{9D8B030D-6E8A-4147-A177-3AD203B41FA5}">
                      <a16:colId xmlns:a16="http://schemas.microsoft.com/office/drawing/2014/main" val="2087114142"/>
                    </a:ext>
                  </a:extLst>
                </a:gridCol>
              </a:tblGrid>
              <a:tr h="399677">
                <a:tc>
                  <a:txBody>
                    <a:bodyPr/>
                    <a:lstStyle/>
                    <a:p>
                      <a:pPr algn="ctr"/>
                      <a:r>
                        <a:rPr lang="en-US" sz="1800" b="1">
                          <a:solidFill>
                            <a:schemeClr val="tx2"/>
                          </a:solidFill>
                          <a:latin typeface="+mj-lt"/>
                          <a:cs typeface="Rajdhani" panose="020B0604020202020204" charset="0"/>
                        </a:rPr>
                        <a:t>Phương pháp</a:t>
                      </a:r>
                    </a:p>
                  </a:txBody>
                  <a:tcPr/>
                </a:tc>
                <a:tc>
                  <a:txBody>
                    <a:bodyPr/>
                    <a:lstStyle/>
                    <a:p>
                      <a:pPr algn="ctr"/>
                      <a:r>
                        <a:rPr lang="en-US" sz="1800" b="1">
                          <a:solidFill>
                            <a:schemeClr val="tx2"/>
                          </a:solidFill>
                          <a:latin typeface="+mj-lt"/>
                          <a:cs typeface="Rajdhani" panose="020B0604020202020204" charset="0"/>
                        </a:rPr>
                        <a:t>Mức độ chính xác</a:t>
                      </a:r>
                    </a:p>
                  </a:txBody>
                  <a:tcPr/>
                </a:tc>
                <a:extLst>
                  <a:ext uri="{0D108BD9-81ED-4DB2-BD59-A6C34878D82A}">
                    <a16:rowId xmlns:a16="http://schemas.microsoft.com/office/drawing/2014/main" val="1987322952"/>
                  </a:ext>
                </a:extLst>
              </a:tr>
              <a:tr h="624154">
                <a:tc>
                  <a:txBody>
                    <a:bodyPr/>
                    <a:lstStyle/>
                    <a:p>
                      <a:pPr algn="ctr"/>
                      <a:r>
                        <a:rPr lang="en-US" sz="1600">
                          <a:solidFill>
                            <a:schemeClr val="tx2"/>
                          </a:solidFill>
                          <a:latin typeface="+mj-lt"/>
                          <a:cs typeface="Rajdhani" panose="020B0604020202020204" charset="0"/>
                        </a:rPr>
                        <a:t>Chỉ có Content-based (đề xuất dựa trên nội dung)</a:t>
                      </a:r>
                    </a:p>
                  </a:txBody>
                  <a:tcPr anchor="ctr"/>
                </a:tc>
                <a:tc>
                  <a:txBody>
                    <a:bodyPr/>
                    <a:lstStyle/>
                    <a:p>
                      <a:pPr algn="ctr"/>
                      <a:r>
                        <a:rPr lang="en-US" sz="1600">
                          <a:solidFill>
                            <a:schemeClr val="tx2"/>
                          </a:solidFill>
                          <a:latin typeface="+mj-lt"/>
                          <a:cs typeface="Rajdhani" panose="020B0604020202020204" charset="0"/>
                        </a:rPr>
                        <a:t>82.2%</a:t>
                      </a:r>
                    </a:p>
                  </a:txBody>
                  <a:tcPr anchor="ctr"/>
                </a:tc>
                <a:extLst>
                  <a:ext uri="{0D108BD9-81ED-4DB2-BD59-A6C34878D82A}">
                    <a16:rowId xmlns:a16="http://schemas.microsoft.com/office/drawing/2014/main" val="2593757965"/>
                  </a:ext>
                </a:extLst>
              </a:tr>
              <a:tr h="624154">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a:solidFill>
                            <a:schemeClr val="tx2"/>
                          </a:solidFill>
                          <a:latin typeface="+mj-lt"/>
                          <a:cs typeface="Rajdhani" panose="020B0604020202020204" charset="0"/>
                        </a:rPr>
                        <a:t>Chỉ có Content-based (đề xuất dựa trên nội dung)</a:t>
                      </a:r>
                    </a:p>
                  </a:txBody>
                  <a:tcPr anchor="ctr"/>
                </a:tc>
                <a:tc>
                  <a:txBody>
                    <a:bodyPr/>
                    <a:lstStyle/>
                    <a:p>
                      <a:pPr algn="ctr"/>
                      <a:r>
                        <a:rPr lang="en-US" sz="1600">
                          <a:solidFill>
                            <a:schemeClr val="tx2"/>
                          </a:solidFill>
                          <a:latin typeface="+mj-lt"/>
                          <a:cs typeface="Rajdhani" panose="020B0604020202020204" charset="0"/>
                        </a:rPr>
                        <a:t>75.8%</a:t>
                      </a:r>
                    </a:p>
                  </a:txBody>
                  <a:tcPr anchor="ctr"/>
                </a:tc>
                <a:extLst>
                  <a:ext uri="{0D108BD9-81ED-4DB2-BD59-A6C34878D82A}">
                    <a16:rowId xmlns:a16="http://schemas.microsoft.com/office/drawing/2014/main" val="108894355"/>
                  </a:ext>
                </a:extLst>
              </a:tr>
              <a:tr h="624154">
                <a:tc>
                  <a:txBody>
                    <a:bodyPr/>
                    <a:lstStyle/>
                    <a:p>
                      <a:pPr algn="ctr"/>
                      <a:r>
                        <a:rPr lang="en-US" sz="1600">
                          <a:solidFill>
                            <a:schemeClr val="tx2"/>
                          </a:solidFill>
                          <a:latin typeface="+mj-lt"/>
                          <a:cs typeface="Rajdhani" panose="020B0604020202020204" charset="0"/>
                        </a:rPr>
                        <a:t>Kết hợp cả hai phương pháp trên</a:t>
                      </a:r>
                    </a:p>
                  </a:txBody>
                  <a:tcPr anchor="ctr"/>
                </a:tc>
                <a:tc>
                  <a:txBody>
                    <a:bodyPr/>
                    <a:lstStyle/>
                    <a:p>
                      <a:pPr algn="ctr"/>
                      <a:r>
                        <a:rPr lang="en-US" sz="1600">
                          <a:solidFill>
                            <a:schemeClr val="tx2"/>
                          </a:solidFill>
                          <a:latin typeface="+mj-lt"/>
                          <a:cs typeface="Rajdhani" panose="020B0604020202020204" charset="0"/>
                        </a:rPr>
                        <a:t>85.6%</a:t>
                      </a:r>
                    </a:p>
                  </a:txBody>
                  <a:tcPr anchor="ctr"/>
                </a:tc>
                <a:extLst>
                  <a:ext uri="{0D108BD9-81ED-4DB2-BD59-A6C34878D82A}">
                    <a16:rowId xmlns:a16="http://schemas.microsoft.com/office/drawing/2014/main" val="3215862431"/>
                  </a:ext>
                </a:extLst>
              </a:tr>
            </a:tbl>
          </a:graphicData>
        </a:graphic>
      </p:graphicFrame>
    </p:spTree>
    <p:extLst>
      <p:ext uri="{BB962C8B-B14F-4D97-AF65-F5344CB8AC3E}">
        <p14:creationId xmlns:p14="http://schemas.microsoft.com/office/powerpoint/2010/main" val="1509506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MỞ ĐẦU</a:t>
            </a:r>
            <a:endParaRPr sz="3000"/>
          </a:p>
        </p:txBody>
      </p:sp>
      <p:sp>
        <p:nvSpPr>
          <p:cNvPr id="65" name="Google Shape;65;p16"/>
          <p:cNvSpPr txBox="1">
            <a:spLocks noGrp="1"/>
          </p:cNvSpPr>
          <p:nvPr>
            <p:ph type="body" idx="1"/>
          </p:nvPr>
        </p:nvSpPr>
        <p:spPr>
          <a:xfrm>
            <a:off x="1115100" y="1152475"/>
            <a:ext cx="6913800" cy="3456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2"/>
              </a:buClr>
              <a:buSzPts val="1400"/>
              <a:buFont typeface="Fira Sans Condensed"/>
              <a:buChar char="●"/>
            </a:pPr>
            <a:r>
              <a:rPr lang="en-US" sz="1600">
                <a:solidFill>
                  <a:schemeClr val="lt2"/>
                </a:solidFill>
              </a:rPr>
              <a:t>Tập trung vào phân tích về Semantics Recommendation System và chỉ ra một số ứng dụng của kỹ thuật đề xuất này.</a:t>
            </a:r>
          </a:p>
          <a:p>
            <a:pPr marL="457200" lvl="0" indent="-317500" algn="l" rtl="0">
              <a:spcBef>
                <a:spcPts val="0"/>
              </a:spcBef>
              <a:spcAft>
                <a:spcPts val="0"/>
              </a:spcAft>
              <a:buClr>
                <a:schemeClr val="lt2"/>
              </a:buClr>
              <a:buSzPts val="1400"/>
              <a:buFont typeface="Fira Sans Condensed"/>
              <a:buChar char="●"/>
            </a:pPr>
            <a:endParaRPr lang="en-US" sz="1600">
              <a:solidFill>
                <a:schemeClr val="lt2"/>
              </a:solidFill>
            </a:endParaRPr>
          </a:p>
          <a:p>
            <a:pPr marL="457200" lvl="0" indent="-317500" algn="l" rtl="0">
              <a:spcBef>
                <a:spcPts val="0"/>
              </a:spcBef>
              <a:spcAft>
                <a:spcPts val="0"/>
              </a:spcAft>
              <a:buClr>
                <a:schemeClr val="lt2"/>
              </a:buClr>
              <a:buSzPts val="1400"/>
              <a:buFont typeface="Fira Sans Condensed"/>
              <a:buChar char="●"/>
            </a:pPr>
            <a:r>
              <a:rPr lang="vi-VN" sz="1600">
                <a:solidFill>
                  <a:schemeClr val="lt2"/>
                </a:solidFill>
              </a:rPr>
              <a:t>Xây dựng thành công một bài báo cáo mang tính hiệu quả trong truyền đạt kiến thức, giá trị nỗ lực tìm tòi, sáng tạo trong tư duy và làm việc nhóm</a:t>
            </a:r>
            <a:endParaRPr sz="1600">
              <a:solidFill>
                <a:schemeClr val="lt2"/>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EDF07-4385-6279-D469-100CE2732FAF}"/>
              </a:ext>
            </a:extLst>
          </p:cNvPr>
          <p:cNvSpPr>
            <a:spLocks noGrp="1"/>
          </p:cNvSpPr>
          <p:nvPr>
            <p:ph type="title"/>
          </p:nvPr>
        </p:nvSpPr>
        <p:spPr/>
        <p:txBody>
          <a:bodyPr/>
          <a:lstStyle/>
          <a:p>
            <a:r>
              <a:rPr lang="en-US"/>
              <a:t>Kết luận</a:t>
            </a:r>
          </a:p>
        </p:txBody>
      </p:sp>
      <p:sp>
        <p:nvSpPr>
          <p:cNvPr id="4" name="Subtitle 3">
            <a:extLst>
              <a:ext uri="{FF2B5EF4-FFF2-40B4-BE49-F238E27FC236}">
                <a16:creationId xmlns:a16="http://schemas.microsoft.com/office/drawing/2014/main" id="{9971D89E-0CA9-C020-EDBC-31D84BAA2668}"/>
              </a:ext>
            </a:extLst>
          </p:cNvPr>
          <p:cNvSpPr>
            <a:spLocks noGrp="1"/>
          </p:cNvSpPr>
          <p:nvPr>
            <p:ph type="subTitle" idx="1"/>
          </p:nvPr>
        </p:nvSpPr>
        <p:spPr/>
        <p:txBody>
          <a:bodyPr/>
          <a:lstStyle/>
          <a:p>
            <a:r>
              <a:rPr lang="en-US"/>
              <a:t>Conclusion</a:t>
            </a:r>
          </a:p>
        </p:txBody>
      </p:sp>
      <p:pic>
        <p:nvPicPr>
          <p:cNvPr id="7" name="Picture 6" descr="A picture containing person, human face, clothing, smile&#10;&#10;Description automatically generated">
            <a:extLst>
              <a:ext uri="{FF2B5EF4-FFF2-40B4-BE49-F238E27FC236}">
                <a16:creationId xmlns:a16="http://schemas.microsoft.com/office/drawing/2014/main" id="{E296B06A-2037-57D5-CE2C-96CC089F0F50}"/>
              </a:ext>
            </a:extLst>
          </p:cNvPr>
          <p:cNvPicPr>
            <a:picLocks noChangeAspect="1"/>
          </p:cNvPicPr>
          <p:nvPr/>
        </p:nvPicPr>
        <p:blipFill>
          <a:blip r:embed="rId2"/>
          <a:stretch>
            <a:fillRect/>
          </a:stretch>
        </p:blipFill>
        <p:spPr>
          <a:xfrm>
            <a:off x="6441450" y="3192738"/>
            <a:ext cx="2949933" cy="1950762"/>
          </a:xfrm>
          <a:prstGeom prst="rect">
            <a:avLst/>
          </a:prstGeom>
        </p:spPr>
      </p:pic>
    </p:spTree>
    <p:extLst>
      <p:ext uri="{BB962C8B-B14F-4D97-AF65-F5344CB8AC3E}">
        <p14:creationId xmlns:p14="http://schemas.microsoft.com/office/powerpoint/2010/main" val="33117095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34"/>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a:t>
            </a:r>
            <a:endParaRPr/>
          </a:p>
        </p:txBody>
      </p:sp>
      <p:sp>
        <p:nvSpPr>
          <p:cNvPr id="964" name="Google Shape;964;p34"/>
          <p:cNvSpPr txBox="1"/>
          <p:nvPr/>
        </p:nvSpPr>
        <p:spPr>
          <a:xfrm>
            <a:off x="3402450" y="2594817"/>
            <a:ext cx="2339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RÚT RA ĐƯỢC GÌ</a:t>
            </a:r>
            <a:endParaRPr sz="2400" b="1">
              <a:solidFill>
                <a:schemeClr val="lt2"/>
              </a:solidFill>
              <a:latin typeface="Rajdhani"/>
              <a:ea typeface="Rajdhani"/>
              <a:cs typeface="Rajdhani"/>
              <a:sym typeface="Rajdhani"/>
            </a:endParaRPr>
          </a:p>
        </p:txBody>
      </p:sp>
      <p:grpSp>
        <p:nvGrpSpPr>
          <p:cNvPr id="965" name="Google Shape;965;p34"/>
          <p:cNvGrpSpPr/>
          <p:nvPr/>
        </p:nvGrpSpPr>
        <p:grpSpPr>
          <a:xfrm>
            <a:off x="4369277" y="3052189"/>
            <a:ext cx="405446" cy="457217"/>
            <a:chOff x="2206122" y="3360748"/>
            <a:chExt cx="308183" cy="347561"/>
          </a:xfrm>
        </p:grpSpPr>
        <p:sp>
          <p:nvSpPr>
            <p:cNvPr id="966" name="Google Shape;966;p3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 name="Google Shape;973;p34"/>
          <p:cNvSpPr txBox="1"/>
          <p:nvPr/>
        </p:nvSpPr>
        <p:spPr>
          <a:xfrm flipH="1">
            <a:off x="467932" y="2159220"/>
            <a:ext cx="2591528"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Ứng dụng tuyệt vời của các kỹ thuật đề xuất thông tin</a:t>
            </a:r>
          </a:p>
        </p:txBody>
      </p:sp>
      <p:sp>
        <p:nvSpPr>
          <p:cNvPr id="976" name="Google Shape;976;p34"/>
          <p:cNvSpPr txBox="1"/>
          <p:nvPr/>
        </p:nvSpPr>
        <p:spPr>
          <a:xfrm flipH="1">
            <a:off x="386366" y="3497663"/>
            <a:ext cx="2673094"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lt2"/>
                </a:solidFill>
                <a:latin typeface="Fira Sans Condensed"/>
                <a:ea typeface="Fira Sans Condensed"/>
                <a:cs typeface="Fira Sans Condensed"/>
                <a:sym typeface="Fira Sans Condensed"/>
              </a:rPr>
              <a:t>Khả năng ứng dụng tốt của Semantics-based</a:t>
            </a:r>
            <a:endParaRPr>
              <a:solidFill>
                <a:schemeClr val="lt2"/>
              </a:solidFill>
              <a:latin typeface="Fira Sans Condensed"/>
              <a:ea typeface="Fira Sans Condensed"/>
              <a:cs typeface="Fira Sans Condensed"/>
              <a:sym typeface="Fira Sans Condensed"/>
            </a:endParaRPr>
          </a:p>
        </p:txBody>
      </p:sp>
      <p:sp>
        <p:nvSpPr>
          <p:cNvPr id="979" name="Google Shape;979;p34"/>
          <p:cNvSpPr txBox="1"/>
          <p:nvPr/>
        </p:nvSpPr>
        <p:spPr>
          <a:xfrm flipH="1">
            <a:off x="6084541" y="2159220"/>
            <a:ext cx="2272565"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Thách thức về cơ sở dữ liệu đồ thị</a:t>
            </a:r>
            <a:endParaRPr>
              <a:solidFill>
                <a:schemeClr val="lt2"/>
              </a:solidFill>
              <a:latin typeface="Fira Sans Condensed"/>
              <a:ea typeface="Fira Sans Condensed"/>
              <a:cs typeface="Fira Sans Condensed"/>
              <a:sym typeface="Fira Sans Condensed"/>
            </a:endParaRPr>
          </a:p>
        </p:txBody>
      </p:sp>
      <p:sp>
        <p:nvSpPr>
          <p:cNvPr id="982" name="Google Shape;982;p34"/>
          <p:cNvSpPr txBox="1"/>
          <p:nvPr/>
        </p:nvSpPr>
        <p:spPr>
          <a:xfrm flipH="1">
            <a:off x="6084541" y="3554820"/>
            <a:ext cx="2272565"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Những khó khăn khác</a:t>
            </a:r>
            <a:endParaRPr>
              <a:solidFill>
                <a:schemeClr val="lt2"/>
              </a:solidFill>
              <a:latin typeface="Fira Sans Condensed"/>
              <a:ea typeface="Fira Sans Condensed"/>
              <a:cs typeface="Fira Sans Condensed"/>
              <a:sym typeface="Fira Sans Condensed"/>
            </a:endParaRPr>
          </a:p>
        </p:txBody>
      </p:sp>
      <p:cxnSp>
        <p:nvCxnSpPr>
          <p:cNvPr id="983" name="Google Shape;983;p34"/>
          <p:cNvCxnSpPr>
            <a:cxnSpLocks/>
            <a:endCxn id="964" idx="1"/>
          </p:cNvCxnSpPr>
          <p:nvPr/>
        </p:nvCxnSpPr>
        <p:spPr>
          <a:xfrm>
            <a:off x="3059460" y="2127717"/>
            <a:ext cx="342900" cy="695700"/>
          </a:xfrm>
          <a:prstGeom prst="bentConnector3">
            <a:avLst>
              <a:gd name="adj1" fmla="val 50013"/>
            </a:avLst>
          </a:prstGeom>
          <a:noFill/>
          <a:ln w="19050" cap="flat" cmpd="sng">
            <a:solidFill>
              <a:schemeClr val="lt2"/>
            </a:solidFill>
            <a:prstDash val="solid"/>
            <a:round/>
            <a:headEnd type="oval" w="med" len="med"/>
            <a:tailEnd type="oval" w="med" len="med"/>
          </a:ln>
        </p:spPr>
      </p:cxnSp>
      <p:cxnSp>
        <p:nvCxnSpPr>
          <p:cNvPr id="984" name="Google Shape;984;p34"/>
          <p:cNvCxnSpPr>
            <a:cxnSpLocks/>
            <a:stCxn id="964" idx="1"/>
          </p:cNvCxnSpPr>
          <p:nvPr/>
        </p:nvCxnSpPr>
        <p:spPr>
          <a:xfrm flipH="1">
            <a:off x="3059550" y="2823417"/>
            <a:ext cx="342900" cy="699900"/>
          </a:xfrm>
          <a:prstGeom prst="bentConnector3">
            <a:avLst>
              <a:gd name="adj1" fmla="val 50013"/>
            </a:avLst>
          </a:prstGeom>
          <a:noFill/>
          <a:ln w="19050" cap="flat" cmpd="sng">
            <a:solidFill>
              <a:schemeClr val="lt2"/>
            </a:solidFill>
            <a:prstDash val="solid"/>
            <a:round/>
            <a:headEnd type="oval" w="med" len="med"/>
            <a:tailEnd type="oval" w="med" len="med"/>
          </a:ln>
        </p:spPr>
      </p:cxnSp>
      <p:cxnSp>
        <p:nvCxnSpPr>
          <p:cNvPr id="985" name="Google Shape;985;p34"/>
          <p:cNvCxnSpPr>
            <a:cxnSpLocks/>
            <a:stCxn id="964" idx="3"/>
          </p:cNvCxnSpPr>
          <p:nvPr/>
        </p:nvCxnSpPr>
        <p:spPr>
          <a:xfrm rot="10800000" flipH="1">
            <a:off x="5741550" y="2127717"/>
            <a:ext cx="342900" cy="695700"/>
          </a:xfrm>
          <a:prstGeom prst="bentConnector3">
            <a:avLst>
              <a:gd name="adj1" fmla="val 50013"/>
            </a:avLst>
          </a:prstGeom>
          <a:noFill/>
          <a:ln w="19050" cap="flat" cmpd="sng">
            <a:solidFill>
              <a:schemeClr val="lt2"/>
            </a:solidFill>
            <a:prstDash val="solid"/>
            <a:round/>
            <a:headEnd type="oval" w="med" len="med"/>
            <a:tailEnd type="oval" w="med" len="med"/>
          </a:ln>
        </p:spPr>
      </p:cxnSp>
      <p:cxnSp>
        <p:nvCxnSpPr>
          <p:cNvPr id="986" name="Google Shape;986;p34"/>
          <p:cNvCxnSpPr>
            <a:cxnSpLocks/>
            <a:stCxn id="964" idx="3"/>
          </p:cNvCxnSpPr>
          <p:nvPr/>
        </p:nvCxnSpPr>
        <p:spPr>
          <a:xfrm>
            <a:off x="5741550" y="2823417"/>
            <a:ext cx="342900" cy="699900"/>
          </a:xfrm>
          <a:prstGeom prst="bentConnector3">
            <a:avLst>
              <a:gd name="adj1" fmla="val 50013"/>
            </a:avLst>
          </a:prstGeom>
          <a:noFill/>
          <a:ln w="19050" cap="flat" cmpd="sng">
            <a:solidFill>
              <a:schemeClr val="lt2"/>
            </a:solidFill>
            <a:prstDash val="solid"/>
            <a:round/>
            <a:headEnd type="oval" w="med" len="med"/>
            <a:tailEnd type="oval" w="med" len="med"/>
          </a:ln>
        </p:spPr>
      </p:cxnSp>
      <p:grpSp>
        <p:nvGrpSpPr>
          <p:cNvPr id="987" name="Google Shape;987;p34"/>
          <p:cNvGrpSpPr/>
          <p:nvPr/>
        </p:nvGrpSpPr>
        <p:grpSpPr>
          <a:xfrm>
            <a:off x="7077661" y="2946571"/>
            <a:ext cx="286324" cy="348163"/>
            <a:chOff x="1767069" y="3360146"/>
            <a:chExt cx="286324" cy="348163"/>
          </a:xfrm>
        </p:grpSpPr>
        <p:sp>
          <p:nvSpPr>
            <p:cNvPr id="988" name="Google Shape;988;p3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34"/>
          <p:cNvGrpSpPr/>
          <p:nvPr/>
        </p:nvGrpSpPr>
        <p:grpSpPr>
          <a:xfrm>
            <a:off x="1795855" y="1550303"/>
            <a:ext cx="254644" cy="348828"/>
            <a:chOff x="1770459" y="2884503"/>
            <a:chExt cx="254644" cy="348828"/>
          </a:xfrm>
        </p:grpSpPr>
        <p:sp>
          <p:nvSpPr>
            <p:cNvPr id="996" name="Google Shape;996;p3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34"/>
          <p:cNvGrpSpPr/>
          <p:nvPr/>
        </p:nvGrpSpPr>
        <p:grpSpPr>
          <a:xfrm>
            <a:off x="1739671" y="2955007"/>
            <a:ext cx="367013" cy="331278"/>
            <a:chOff x="3522521" y="1975857"/>
            <a:chExt cx="367013" cy="331278"/>
          </a:xfrm>
        </p:grpSpPr>
        <p:sp>
          <p:nvSpPr>
            <p:cNvPr id="1005" name="Google Shape;1005;p3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34"/>
          <p:cNvGrpSpPr/>
          <p:nvPr/>
        </p:nvGrpSpPr>
        <p:grpSpPr>
          <a:xfrm>
            <a:off x="7036731" y="1559478"/>
            <a:ext cx="368185" cy="330454"/>
            <a:chOff x="2630824" y="1976966"/>
            <a:chExt cx="368185" cy="330454"/>
          </a:xfrm>
        </p:grpSpPr>
        <p:sp>
          <p:nvSpPr>
            <p:cNvPr id="1013" name="Google Shape;1013;p3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64"/>
        <p:cNvGrpSpPr/>
        <p:nvPr/>
      </p:nvGrpSpPr>
      <p:grpSpPr>
        <a:xfrm>
          <a:off x="0" y="0"/>
          <a:ext cx="0" cy="0"/>
          <a:chOff x="0" y="0"/>
          <a:chExt cx="0" cy="0"/>
        </a:xfrm>
      </p:grpSpPr>
      <p:sp>
        <p:nvSpPr>
          <p:cNvPr id="1465" name="Google Shape;1465;p47"/>
          <p:cNvSpPr txBox="1"/>
          <p:nvPr/>
        </p:nvSpPr>
        <p:spPr>
          <a:xfrm>
            <a:off x="1048350" y="165876"/>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Tài liệu tham khảo (References)</a:t>
            </a:r>
            <a:endParaRPr sz="2400">
              <a:solidFill>
                <a:srgbClr val="FFFFFF"/>
              </a:solidFill>
            </a:endParaRPr>
          </a:p>
        </p:txBody>
      </p:sp>
      <p:sp>
        <p:nvSpPr>
          <p:cNvPr id="1466" name="Google Shape;1466;p47"/>
          <p:cNvSpPr txBox="1"/>
          <p:nvPr/>
        </p:nvSpPr>
        <p:spPr>
          <a:xfrm>
            <a:off x="1009714" y="4537524"/>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vi-VN" sz="1000">
                <a:solidFill>
                  <a:srgbClr val="FFFFFF"/>
                </a:solidFill>
              </a:rPr>
              <a:t>Ngoài ra còn tham khảo các nguồn nhỏ lẻ từ các trang tin như:</a:t>
            </a:r>
          </a:p>
          <a:p>
            <a:pPr marL="0" lvl="0" indent="0" algn="ctr" rtl="0">
              <a:lnSpc>
                <a:spcPct val="115000"/>
              </a:lnSpc>
              <a:spcBef>
                <a:spcPts val="0"/>
              </a:spcBef>
              <a:spcAft>
                <a:spcPts val="0"/>
              </a:spcAft>
              <a:buNone/>
            </a:pPr>
            <a:r>
              <a:rPr lang="vi-VN" sz="1000" u="sng">
                <a:solidFill>
                  <a:srgbClr val="869FB2"/>
                </a:solidFill>
                <a:hlinkClick r:id="rId3"/>
              </a:rPr>
              <a:t>https://chat.openai.com/</a:t>
            </a:r>
            <a:r>
              <a:rPr lang="vi-VN" sz="1000" u="sng">
                <a:solidFill>
                  <a:srgbClr val="869FB2"/>
                </a:solidFill>
              </a:rPr>
              <a:t>  </a:t>
            </a:r>
            <a:r>
              <a:rPr lang="vi-VN" sz="1000" u="sng">
                <a:solidFill>
                  <a:srgbClr val="869FB2"/>
                </a:solidFill>
                <a:hlinkClick r:id="rId4"/>
              </a:rPr>
              <a:t>https://www.researchgate.net/</a:t>
            </a:r>
            <a:r>
              <a:rPr lang="vi-VN" sz="1000" u="sng">
                <a:solidFill>
                  <a:srgbClr val="869FB2"/>
                </a:solidFill>
              </a:rPr>
              <a:t> </a:t>
            </a:r>
            <a:r>
              <a:rPr lang="vi-VN" sz="1000" u="sng">
                <a:solidFill>
                  <a:srgbClr val="869FB2"/>
                </a:solidFill>
                <a:hlinkClick r:id="rId5"/>
              </a:rPr>
              <a:t>https://ieeexplore.ieee.org/</a:t>
            </a:r>
            <a:r>
              <a:rPr lang="vi-VN" sz="1000" u="sng">
                <a:solidFill>
                  <a:srgbClr val="869FB2"/>
                </a:solidFill>
              </a:rPr>
              <a:t> </a:t>
            </a:r>
            <a:r>
              <a:rPr lang="vi-VN" sz="1000" u="sng">
                <a:solidFill>
                  <a:srgbClr val="869FB2"/>
                </a:solidFill>
                <a:hlinkClick r:id="rId6"/>
              </a:rPr>
              <a:t>https://www.youtube.com/</a:t>
            </a:r>
            <a:r>
              <a:rPr lang="en-US" sz="1000" u="sng">
                <a:solidFill>
                  <a:srgbClr val="869FB2"/>
                </a:solidFill>
              </a:rPr>
              <a:t> </a:t>
            </a:r>
            <a:r>
              <a:rPr lang="en-US" sz="1000">
                <a:solidFill>
                  <a:schemeClr val="tx2"/>
                </a:solidFill>
              </a:rPr>
              <a:t>và hơn thế</a:t>
            </a:r>
            <a:endParaRPr lang="vi-VN" sz="1000">
              <a:solidFill>
                <a:srgbClr val="869FB2"/>
              </a:solidFill>
            </a:endParaRPr>
          </a:p>
        </p:txBody>
      </p:sp>
      <p:sp>
        <p:nvSpPr>
          <p:cNvPr id="1467" name="Google Shape;1467;p47"/>
          <p:cNvSpPr txBox="1"/>
          <p:nvPr/>
        </p:nvSpPr>
        <p:spPr>
          <a:xfrm>
            <a:off x="1009714" y="587309"/>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600"/>
              </a:spcBef>
              <a:spcAft>
                <a:spcPts val="0"/>
              </a:spcAft>
              <a:buClr>
                <a:srgbClr val="000000"/>
              </a:buClr>
              <a:buSzPts val="1100"/>
              <a:buFont typeface="Arial"/>
              <a:buNone/>
            </a:pPr>
            <a:r>
              <a:rPr lang="en-US" sz="1000">
                <a:solidFill>
                  <a:srgbClr val="FFFFFF"/>
                </a:solidFill>
              </a:rPr>
              <a:t>0. Fatih Gedikli, Dietmar Jannach: Recommender Systems, Semantic-Based - Department of Computer Science, TU Dortmund, Dortmund, Germany</a:t>
            </a:r>
          </a:p>
          <a:p>
            <a:pPr marL="0" lvl="0" indent="0" algn="l" rtl="0">
              <a:lnSpc>
                <a:spcPct val="115000"/>
              </a:lnSpc>
              <a:spcBef>
                <a:spcPts val="600"/>
              </a:spcBef>
              <a:spcAft>
                <a:spcPts val="0"/>
              </a:spcAft>
              <a:buClr>
                <a:srgbClr val="000000"/>
              </a:buClr>
              <a:buSzPts val="1100"/>
              <a:buFont typeface="Arial"/>
              <a:buNone/>
            </a:pPr>
            <a:r>
              <a:rPr lang="en-US" sz="1000">
                <a:solidFill>
                  <a:srgbClr val="FFFFFF"/>
                </a:solidFill>
              </a:rPr>
              <a:t>1. Brahim DIB, Fahd KALLOUBI, El Habib NFAOUI, Abdelhak BOULAALAM: Semantic-based Followee Recommendations on Twitter Network - The First International Conference On Intelligent Computing in Data Sciences</a:t>
            </a:r>
          </a:p>
          <a:p>
            <a:pPr marL="0" lvl="0" indent="0" algn="l" rtl="0">
              <a:lnSpc>
                <a:spcPct val="115000"/>
              </a:lnSpc>
              <a:spcBef>
                <a:spcPts val="600"/>
              </a:spcBef>
              <a:spcAft>
                <a:spcPts val="0"/>
              </a:spcAft>
              <a:buClr>
                <a:srgbClr val="000000"/>
              </a:buClr>
              <a:buSzPts val="1100"/>
              <a:buFont typeface="Arial"/>
              <a:buNone/>
            </a:pPr>
            <a:r>
              <a:rPr lang="en-US" sz="1000">
                <a:solidFill>
                  <a:srgbClr val="FFFFFF"/>
                </a:solidFill>
              </a:rPr>
              <a:t>2. W. J, -P. L. E, L. J and H. Q, «TwitterRank: finding topic-sensitive influential twitterers,» Proceedings of the 3rd ACM International Conference on Web Search and Data Mining (WSDM'10), New York,NY, USA, p. 261–270, 2010.</a:t>
            </a:r>
          </a:p>
          <a:p>
            <a:pPr marL="0" lvl="0" indent="0" algn="l" rtl="0">
              <a:lnSpc>
                <a:spcPct val="115000"/>
              </a:lnSpc>
              <a:spcBef>
                <a:spcPts val="600"/>
              </a:spcBef>
              <a:spcAft>
                <a:spcPts val="0"/>
              </a:spcAft>
              <a:buClr>
                <a:srgbClr val="000000"/>
              </a:buClr>
              <a:buSzPts val="1100"/>
              <a:buFont typeface="Arial"/>
              <a:buNone/>
            </a:pPr>
            <a:r>
              <a:rPr lang="en-US" sz="1000">
                <a:solidFill>
                  <a:srgbClr val="FFFFFF"/>
                </a:solidFill>
              </a:rPr>
              <a:t>3. Y. Y, T. T and K. H, «Twitter user ranking based on user-tweet graph analysis,» Web Information Systems Engineering, Lecture Notes in Computer Science, vol. 6488, p. 240–253, 2010.</a:t>
            </a:r>
          </a:p>
          <a:p>
            <a:pPr marL="0" lvl="0" indent="0" algn="l" rtl="0">
              <a:lnSpc>
                <a:spcPct val="115000"/>
              </a:lnSpc>
              <a:spcBef>
                <a:spcPts val="600"/>
              </a:spcBef>
              <a:spcAft>
                <a:spcPts val="0"/>
              </a:spcAft>
              <a:buClr>
                <a:srgbClr val="000000"/>
              </a:buClr>
              <a:buSzPts val="1100"/>
              <a:buFont typeface="Arial"/>
              <a:buNone/>
            </a:pPr>
            <a:r>
              <a:rPr lang="en-US" sz="1000">
                <a:solidFill>
                  <a:srgbClr val="FFFFFF"/>
                </a:solidFill>
              </a:rPr>
              <a:t>4. N. Roberto, «Word sense disambiguation: A survey,» ACM Computing Surveys (CSUR), 2009</a:t>
            </a:r>
          </a:p>
          <a:p>
            <a:pPr marL="0" lvl="0" indent="0" algn="l" rtl="0">
              <a:lnSpc>
                <a:spcPct val="115000"/>
              </a:lnSpc>
              <a:spcBef>
                <a:spcPts val="600"/>
              </a:spcBef>
              <a:spcAft>
                <a:spcPts val="0"/>
              </a:spcAft>
              <a:buClr>
                <a:srgbClr val="000000"/>
              </a:buClr>
              <a:buSzPts val="1100"/>
              <a:buFont typeface="Arial"/>
              <a:buNone/>
            </a:pPr>
            <a:r>
              <a:rPr lang="en-US" sz="1000">
                <a:solidFill>
                  <a:srgbClr val="FFFFFF"/>
                </a:solidFill>
              </a:rPr>
              <a:t>5. Quang-Minh Nguyen, Thanh-Tam Nguyen, Tuan-Dung Cao: Semantic-based Recommendation Method For Sport News Aggregation System, Hanoi (2017)</a:t>
            </a:r>
          </a:p>
          <a:p>
            <a:pPr marL="0" lvl="0" indent="0" algn="l" rtl="0">
              <a:lnSpc>
                <a:spcPct val="115000"/>
              </a:lnSpc>
              <a:spcBef>
                <a:spcPts val="600"/>
              </a:spcBef>
              <a:spcAft>
                <a:spcPts val="0"/>
              </a:spcAft>
              <a:buClr>
                <a:srgbClr val="000000"/>
              </a:buClr>
              <a:buSzPts val="1100"/>
              <a:buFont typeface="Arial"/>
              <a:buNone/>
            </a:pPr>
            <a:r>
              <a:rPr lang="en-US" sz="1000">
                <a:solidFill>
                  <a:srgbClr val="FFFFFF"/>
                </a:solidFill>
              </a:rPr>
              <a:t>6. Salton, G., Buckley, C.: Term-weighting approaches in automatic text retrieval. Information Processing and Management: an International Journal archive. Volume 24 Issue 5, 1988, pp. 513-523.</a:t>
            </a:r>
          </a:p>
          <a:p>
            <a:pPr marL="0" lvl="0" indent="0" algn="l" rtl="0">
              <a:lnSpc>
                <a:spcPct val="115000"/>
              </a:lnSpc>
              <a:spcBef>
                <a:spcPts val="600"/>
              </a:spcBef>
              <a:spcAft>
                <a:spcPts val="0"/>
              </a:spcAft>
              <a:buClr>
                <a:srgbClr val="000000"/>
              </a:buClr>
              <a:buSzPts val="1100"/>
              <a:buFont typeface="Arial"/>
              <a:buNone/>
            </a:pPr>
            <a:r>
              <a:rPr lang="en-US" sz="1000">
                <a:solidFill>
                  <a:srgbClr val="FFFFFF"/>
                </a:solidFill>
              </a:rPr>
              <a:t>7. Frasincar, F., IJntema, W., Goossen, F., Hogenboom, F.: Ontology-based news recommendation. Proceedings of the 2010 EDBT/ICDT Workshops, Lausanne, Switzerland, March 22-26, (2010)</a:t>
            </a:r>
          </a:p>
          <a:p>
            <a:pPr marL="0" lvl="0" indent="0" algn="l" rtl="0">
              <a:lnSpc>
                <a:spcPct val="115000"/>
              </a:lnSpc>
              <a:spcBef>
                <a:spcPts val="600"/>
              </a:spcBef>
              <a:spcAft>
                <a:spcPts val="0"/>
              </a:spcAft>
              <a:buClr>
                <a:srgbClr val="000000"/>
              </a:buClr>
              <a:buSzPts val="1100"/>
              <a:buFont typeface="Arial"/>
              <a:buNone/>
            </a:pPr>
            <a:r>
              <a:rPr lang="en-US" sz="1000">
                <a:solidFill>
                  <a:srgbClr val="FFFFFF"/>
                </a:solidFill>
              </a:rPr>
              <a:t>8. Aleman-Meza, B., Halaschek, C., Arpinar, I.B., Sheth, A.: Context-Aware Semantic Association Ranking. In Proceedings of the Semantic Web and Database Workshop, Berlin, pp. 33-50</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6881FA-4094-E1CC-566B-87B60B499543}"/>
              </a:ext>
            </a:extLst>
          </p:cNvPr>
          <p:cNvSpPr txBox="1"/>
          <p:nvPr/>
        </p:nvSpPr>
        <p:spPr>
          <a:xfrm>
            <a:off x="1627031" y="1712889"/>
            <a:ext cx="6426558" cy="646331"/>
          </a:xfrm>
          <a:prstGeom prst="rect">
            <a:avLst/>
          </a:prstGeom>
          <a:noFill/>
        </p:spPr>
        <p:txBody>
          <a:bodyPr wrap="square" rtlCol="0">
            <a:spAutoFit/>
          </a:bodyPr>
          <a:lstStyle/>
          <a:p>
            <a:r>
              <a:rPr lang="en-US" sz="3600" b="1">
                <a:solidFill>
                  <a:schemeClr val="bg2">
                    <a:lumMod val="50000"/>
                  </a:schemeClr>
                </a:solidFill>
                <a:latin typeface="Times New Roman" panose="02020603050405020304" pitchFamily="18" charset="0"/>
                <a:cs typeface="Times New Roman" panose="02020603050405020304" pitchFamily="18" charset="0"/>
              </a:rPr>
              <a:t>XIN CHÂN THÀNH CẢM ƠN</a:t>
            </a:r>
          </a:p>
        </p:txBody>
      </p:sp>
      <p:sp>
        <p:nvSpPr>
          <p:cNvPr id="3" name="TextBox 2">
            <a:extLst>
              <a:ext uri="{FF2B5EF4-FFF2-40B4-BE49-F238E27FC236}">
                <a16:creationId xmlns:a16="http://schemas.microsoft.com/office/drawing/2014/main" id="{21020393-34CE-4245-D190-C935712985F7}"/>
              </a:ext>
            </a:extLst>
          </p:cNvPr>
          <p:cNvSpPr txBox="1"/>
          <p:nvPr/>
        </p:nvSpPr>
        <p:spPr>
          <a:xfrm>
            <a:off x="1627031" y="2485622"/>
            <a:ext cx="6503831" cy="338554"/>
          </a:xfrm>
          <a:prstGeom prst="rect">
            <a:avLst/>
          </a:prstGeom>
          <a:noFill/>
        </p:spPr>
        <p:txBody>
          <a:bodyPr wrap="square" rtlCol="0">
            <a:spAutoFit/>
          </a:bodyPr>
          <a:lstStyle/>
          <a:p>
            <a:r>
              <a:rPr lang="en-US" sz="1600">
                <a:solidFill>
                  <a:schemeClr val="tx2">
                    <a:lumMod val="75000"/>
                  </a:schemeClr>
                </a:solidFill>
                <a:latin typeface="Arial" panose="020B0604020202020204" pitchFamily="34" charset="0"/>
                <a:cs typeface="Arial" panose="020B0604020202020204" pitchFamily="34" charset="0"/>
              </a:rPr>
              <a:t>Đã theo dõi và lắng nghe toàn bộ quá trình báo cáo của tập thể Neko</a:t>
            </a:r>
          </a:p>
        </p:txBody>
      </p:sp>
    </p:spTree>
    <p:extLst>
      <p:ext uri="{BB962C8B-B14F-4D97-AF65-F5344CB8AC3E}">
        <p14:creationId xmlns:p14="http://schemas.microsoft.com/office/powerpoint/2010/main" val="1359462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ROAD-MAP</a:t>
            </a:r>
            <a:endParaRPr/>
          </a:p>
        </p:txBody>
      </p:sp>
      <p:grpSp>
        <p:nvGrpSpPr>
          <p:cNvPr id="71" name="Google Shape;71;p17"/>
          <p:cNvGrpSpPr/>
          <p:nvPr/>
        </p:nvGrpSpPr>
        <p:grpSpPr>
          <a:xfrm>
            <a:off x="5699116" y="1676451"/>
            <a:ext cx="2155203" cy="802139"/>
            <a:chOff x="5699116" y="1672629"/>
            <a:chExt cx="2155203" cy="802139"/>
          </a:xfrm>
        </p:grpSpPr>
        <p:sp>
          <p:nvSpPr>
            <p:cNvPr id="72" name="Google Shape;72;p17"/>
            <p:cNvSpPr txBox="1"/>
            <p:nvPr/>
          </p:nvSpPr>
          <p:spPr>
            <a:xfrm>
              <a:off x="5699116" y="1672629"/>
              <a:ext cx="2155200" cy="453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KNOWLEDGE GRAPH</a:t>
              </a:r>
              <a:endParaRPr sz="2400" b="1">
                <a:solidFill>
                  <a:schemeClr val="lt2"/>
                </a:solidFill>
                <a:latin typeface="Rajdhani"/>
                <a:ea typeface="Rajdhani"/>
                <a:cs typeface="Rajdhani"/>
                <a:sym typeface="Rajdhani"/>
              </a:endParaRPr>
            </a:p>
          </p:txBody>
        </p:sp>
        <p:sp>
          <p:nvSpPr>
            <p:cNvPr id="73" name="Google Shape;73;p17"/>
            <p:cNvSpPr txBox="1"/>
            <p:nvPr/>
          </p:nvSpPr>
          <p:spPr>
            <a:xfrm>
              <a:off x="5699118" y="1930567"/>
              <a:ext cx="2155200" cy="54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Neo4j</a:t>
              </a:r>
              <a:endParaRPr>
                <a:solidFill>
                  <a:schemeClr val="lt2"/>
                </a:solidFill>
                <a:latin typeface="Fira Sans Condensed"/>
                <a:ea typeface="Fira Sans Condensed"/>
                <a:cs typeface="Fira Sans Condensed"/>
                <a:sym typeface="Fira Sans Condensed"/>
              </a:endParaRPr>
            </a:p>
          </p:txBody>
        </p:sp>
      </p:grpSp>
      <p:grpSp>
        <p:nvGrpSpPr>
          <p:cNvPr id="74" name="Google Shape;74;p17"/>
          <p:cNvGrpSpPr/>
          <p:nvPr/>
        </p:nvGrpSpPr>
        <p:grpSpPr>
          <a:xfrm>
            <a:off x="2313750" y="3499044"/>
            <a:ext cx="2155206" cy="802374"/>
            <a:chOff x="2313750" y="3396990"/>
            <a:chExt cx="2155206" cy="802374"/>
          </a:xfrm>
        </p:grpSpPr>
        <p:sp>
          <p:nvSpPr>
            <p:cNvPr id="75" name="Google Shape;75;p17"/>
            <p:cNvSpPr txBox="1"/>
            <p:nvPr/>
          </p:nvSpPr>
          <p:spPr>
            <a:xfrm>
              <a:off x="2313750" y="3396990"/>
              <a:ext cx="2155200" cy="453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ỨNG DỤNG</a:t>
              </a:r>
              <a:endParaRPr sz="2400" b="1">
                <a:solidFill>
                  <a:schemeClr val="lt2"/>
                </a:solidFill>
                <a:latin typeface="Rajdhani"/>
                <a:ea typeface="Rajdhani"/>
                <a:cs typeface="Rajdhani"/>
                <a:sym typeface="Rajdhani"/>
              </a:endParaRPr>
            </a:p>
          </p:txBody>
        </p:sp>
        <p:sp>
          <p:nvSpPr>
            <p:cNvPr id="76" name="Google Shape;76;p17"/>
            <p:cNvSpPr txBox="1"/>
            <p:nvPr/>
          </p:nvSpPr>
          <p:spPr>
            <a:xfrm>
              <a:off x="2313756" y="3650664"/>
              <a:ext cx="2155200" cy="54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Dựa trên nghiên cứu thực tế</a:t>
              </a:r>
              <a:endParaRPr>
                <a:solidFill>
                  <a:schemeClr val="lt2"/>
                </a:solidFill>
                <a:latin typeface="Fira Sans Condensed"/>
                <a:ea typeface="Fira Sans Condensed"/>
                <a:cs typeface="Fira Sans Condensed"/>
                <a:sym typeface="Fira Sans Condensed"/>
              </a:endParaRPr>
            </a:p>
          </p:txBody>
        </p:sp>
      </p:grpSp>
      <p:grpSp>
        <p:nvGrpSpPr>
          <p:cNvPr id="77" name="Google Shape;77;p17"/>
          <p:cNvGrpSpPr/>
          <p:nvPr/>
        </p:nvGrpSpPr>
        <p:grpSpPr>
          <a:xfrm>
            <a:off x="5699116" y="3499045"/>
            <a:ext cx="2155203" cy="802372"/>
            <a:chOff x="5699116" y="3389935"/>
            <a:chExt cx="2155203" cy="802372"/>
          </a:xfrm>
        </p:grpSpPr>
        <p:sp>
          <p:nvSpPr>
            <p:cNvPr id="78" name="Google Shape;78;p17"/>
            <p:cNvSpPr txBox="1"/>
            <p:nvPr/>
          </p:nvSpPr>
          <p:spPr>
            <a:xfrm>
              <a:off x="5699116" y="3389935"/>
              <a:ext cx="2155200" cy="453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KẾT LUẬN</a:t>
              </a:r>
              <a:endParaRPr sz="2400" b="1">
                <a:solidFill>
                  <a:schemeClr val="lt2"/>
                </a:solidFill>
                <a:latin typeface="Rajdhani"/>
                <a:ea typeface="Rajdhani"/>
                <a:cs typeface="Rajdhani"/>
                <a:sym typeface="Rajdhani"/>
              </a:endParaRPr>
            </a:p>
          </p:txBody>
        </p:sp>
        <p:sp>
          <p:nvSpPr>
            <p:cNvPr id="79" name="Google Shape;79;p17"/>
            <p:cNvSpPr txBox="1"/>
            <p:nvPr/>
          </p:nvSpPr>
          <p:spPr>
            <a:xfrm>
              <a:off x="5699118" y="3643607"/>
              <a:ext cx="2155200" cy="54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a:ea typeface="Fira Sans Condensed"/>
                  <a:cs typeface="Fira Sans Condensed"/>
                  <a:sym typeface="Fira Sans Condensed"/>
                </a:rPr>
                <a:t>Đã đạt được gì</a:t>
              </a:r>
              <a:endParaRPr>
                <a:solidFill>
                  <a:schemeClr val="lt2"/>
                </a:solidFill>
                <a:latin typeface="Fira Sans Condensed"/>
                <a:ea typeface="Fira Sans Condensed"/>
                <a:cs typeface="Fira Sans Condensed"/>
                <a:sym typeface="Fira Sans Condensed"/>
              </a:endParaRPr>
            </a:p>
          </p:txBody>
        </p:sp>
      </p:grpSp>
      <p:grpSp>
        <p:nvGrpSpPr>
          <p:cNvPr id="80" name="Google Shape;80;p17"/>
          <p:cNvGrpSpPr/>
          <p:nvPr/>
        </p:nvGrpSpPr>
        <p:grpSpPr>
          <a:xfrm>
            <a:off x="2313750" y="1675492"/>
            <a:ext cx="2155206" cy="804056"/>
            <a:chOff x="2313750" y="1566323"/>
            <a:chExt cx="2155206" cy="804056"/>
          </a:xfrm>
        </p:grpSpPr>
        <p:sp>
          <p:nvSpPr>
            <p:cNvPr id="81" name="Google Shape;81;p17"/>
            <p:cNvSpPr txBox="1"/>
            <p:nvPr/>
          </p:nvSpPr>
          <p:spPr>
            <a:xfrm>
              <a:off x="2313750" y="1566323"/>
              <a:ext cx="2155200" cy="453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CƠ SỞ LÝ THUYẾT</a:t>
              </a:r>
              <a:endParaRPr sz="2400" b="1">
                <a:solidFill>
                  <a:schemeClr val="lt2"/>
                </a:solidFill>
                <a:latin typeface="Rajdhani"/>
                <a:ea typeface="Rajdhani"/>
                <a:cs typeface="Rajdhani"/>
                <a:sym typeface="Rajdhani"/>
              </a:endParaRPr>
            </a:p>
          </p:txBody>
        </p:sp>
        <p:sp>
          <p:nvSpPr>
            <p:cNvPr id="82" name="Google Shape;82;p17"/>
            <p:cNvSpPr txBox="1"/>
            <p:nvPr/>
          </p:nvSpPr>
          <p:spPr>
            <a:xfrm>
              <a:off x="2313756" y="1826179"/>
              <a:ext cx="2155200" cy="54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2"/>
                  </a:solidFill>
                  <a:latin typeface="Fira Sans Condensed"/>
                  <a:ea typeface="Fira Sans Condensed"/>
                  <a:cs typeface="Fira Sans Condensed"/>
                  <a:sym typeface="Fira Sans Condensed"/>
                </a:rPr>
                <a:t>Semantics-based recommendation</a:t>
              </a:r>
              <a:endParaRPr>
                <a:solidFill>
                  <a:schemeClr val="lt2"/>
                </a:solidFill>
                <a:latin typeface="Fira Sans Condensed"/>
                <a:ea typeface="Fira Sans Condensed"/>
                <a:cs typeface="Fira Sans Condensed"/>
                <a:sym typeface="Fira Sans Condensed"/>
              </a:endParaRPr>
            </a:p>
          </p:txBody>
        </p:sp>
      </p:grpSp>
      <p:sp>
        <p:nvSpPr>
          <p:cNvPr id="83" name="Google Shape;83;p17"/>
          <p:cNvSpPr/>
          <p:nvPr/>
        </p:nvSpPr>
        <p:spPr>
          <a:xfrm>
            <a:off x="1289677" y="1652336"/>
            <a:ext cx="877800" cy="877800"/>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a:solidFill>
                  <a:schemeClr val="lt2"/>
                </a:solidFill>
                <a:latin typeface="Rajdhani"/>
                <a:ea typeface="Rajdhani"/>
                <a:cs typeface="Rajdhani"/>
                <a:sym typeface="Rajdhani"/>
              </a:rPr>
              <a:t>S</a:t>
            </a:r>
            <a:endParaRPr sz="4000" b="1">
              <a:solidFill>
                <a:schemeClr val="lt2"/>
              </a:solidFill>
              <a:latin typeface="Rajdhani"/>
              <a:ea typeface="Rajdhani"/>
              <a:cs typeface="Rajdhani"/>
              <a:sym typeface="Rajdhani"/>
            </a:endParaRPr>
          </a:p>
        </p:txBody>
      </p:sp>
      <p:sp>
        <p:nvSpPr>
          <p:cNvPr id="84" name="Google Shape;84;p17"/>
          <p:cNvSpPr/>
          <p:nvPr/>
        </p:nvSpPr>
        <p:spPr>
          <a:xfrm>
            <a:off x="4672346" y="1652336"/>
            <a:ext cx="877800" cy="877800"/>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a:solidFill>
                  <a:schemeClr val="lt2"/>
                </a:solidFill>
                <a:latin typeface="Rajdhani"/>
                <a:ea typeface="Rajdhani"/>
                <a:cs typeface="Rajdhani"/>
                <a:sym typeface="Rajdhani"/>
              </a:rPr>
              <a:t>W</a:t>
            </a:r>
            <a:endParaRPr sz="4000" b="1">
              <a:solidFill>
                <a:schemeClr val="lt2"/>
              </a:solidFill>
              <a:latin typeface="Rajdhani"/>
              <a:ea typeface="Rajdhani"/>
              <a:cs typeface="Rajdhani"/>
              <a:sym typeface="Rajdhani"/>
            </a:endParaRPr>
          </a:p>
        </p:txBody>
      </p:sp>
      <p:sp>
        <p:nvSpPr>
          <p:cNvPr id="85" name="Google Shape;85;p17"/>
          <p:cNvSpPr/>
          <p:nvPr/>
        </p:nvSpPr>
        <p:spPr>
          <a:xfrm>
            <a:off x="1289677" y="3475047"/>
            <a:ext cx="877800" cy="877800"/>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a:solidFill>
                  <a:schemeClr val="lt2"/>
                </a:solidFill>
                <a:latin typeface="Rajdhani"/>
                <a:ea typeface="Rajdhani"/>
                <a:cs typeface="Rajdhani"/>
                <a:sym typeface="Rajdhani"/>
              </a:rPr>
              <a:t>O</a:t>
            </a:r>
            <a:endParaRPr sz="4000" b="1">
              <a:solidFill>
                <a:schemeClr val="lt2"/>
              </a:solidFill>
              <a:latin typeface="Rajdhani"/>
              <a:ea typeface="Rajdhani"/>
              <a:cs typeface="Rajdhani"/>
              <a:sym typeface="Rajdhani"/>
            </a:endParaRPr>
          </a:p>
        </p:txBody>
      </p:sp>
      <p:sp>
        <p:nvSpPr>
          <p:cNvPr id="86" name="Google Shape;86;p17"/>
          <p:cNvSpPr/>
          <p:nvPr/>
        </p:nvSpPr>
        <p:spPr>
          <a:xfrm>
            <a:off x="4672346" y="3475047"/>
            <a:ext cx="877800" cy="877800"/>
          </a:xfrm>
          <a:prstGeom prst="roundRect">
            <a:avLst>
              <a:gd name="adj" fmla="val 0"/>
            </a:avLst>
          </a:prstGeom>
          <a:solidFill>
            <a:srgbClr val="F3F3F3">
              <a:alpha val="23720"/>
            </a:srgbClr>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a:solidFill>
                  <a:schemeClr val="lt2"/>
                </a:solidFill>
                <a:latin typeface="Rajdhani"/>
                <a:ea typeface="Rajdhani"/>
                <a:cs typeface="Rajdhani"/>
                <a:sym typeface="Rajdhani"/>
              </a:rPr>
              <a:t>T</a:t>
            </a:r>
            <a:endParaRPr sz="4000" b="1">
              <a:solidFill>
                <a:schemeClr val="lt2"/>
              </a:solidFill>
              <a:latin typeface="Rajdhani"/>
              <a:ea typeface="Rajdhani"/>
              <a:cs typeface="Rajdhani"/>
              <a:sym typeface="Rajdhan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oogle Search được bổ sung các công cụ AI nhằm xử lý lỗi chính tả">
            <a:extLst>
              <a:ext uri="{FF2B5EF4-FFF2-40B4-BE49-F238E27FC236}">
                <a16:creationId xmlns:a16="http://schemas.microsoft.com/office/drawing/2014/main" id="{59791E6A-B02C-25C5-25D7-A23CF93C25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8408" y="3135613"/>
            <a:ext cx="2554601" cy="180364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34EDF07-4385-6279-D469-100CE2732FAF}"/>
              </a:ext>
            </a:extLst>
          </p:cNvPr>
          <p:cNvSpPr>
            <a:spLocks noGrp="1"/>
          </p:cNvSpPr>
          <p:nvPr>
            <p:ph type="title"/>
          </p:nvPr>
        </p:nvSpPr>
        <p:spPr/>
        <p:txBody>
          <a:bodyPr/>
          <a:lstStyle/>
          <a:p>
            <a:r>
              <a:rPr lang="en-US"/>
              <a:t>Semantics-based</a:t>
            </a:r>
          </a:p>
        </p:txBody>
      </p:sp>
      <p:sp>
        <p:nvSpPr>
          <p:cNvPr id="4" name="Subtitle 3">
            <a:extLst>
              <a:ext uri="{FF2B5EF4-FFF2-40B4-BE49-F238E27FC236}">
                <a16:creationId xmlns:a16="http://schemas.microsoft.com/office/drawing/2014/main" id="{9971D89E-0CA9-C020-EDBC-31D84BAA2668}"/>
              </a:ext>
            </a:extLst>
          </p:cNvPr>
          <p:cNvSpPr>
            <a:spLocks noGrp="1"/>
          </p:cNvSpPr>
          <p:nvPr>
            <p:ph type="subTitle" idx="1"/>
          </p:nvPr>
        </p:nvSpPr>
        <p:spPr/>
        <p:txBody>
          <a:bodyPr/>
          <a:lstStyle/>
          <a:p>
            <a:r>
              <a:rPr lang="en-US"/>
              <a:t>Recommendation system</a:t>
            </a:r>
          </a:p>
        </p:txBody>
      </p:sp>
      <p:pic>
        <p:nvPicPr>
          <p:cNvPr id="8" name="Picture 7" descr="A cartoon of a person with a question mark&#10;&#10;Description automatically generated with medium confidence">
            <a:extLst>
              <a:ext uri="{FF2B5EF4-FFF2-40B4-BE49-F238E27FC236}">
                <a16:creationId xmlns:a16="http://schemas.microsoft.com/office/drawing/2014/main" id="{208528BF-E78F-9201-E559-C36D3BBDCD47}"/>
              </a:ext>
            </a:extLst>
          </p:cNvPr>
          <p:cNvPicPr>
            <a:picLocks noChangeAspect="1"/>
          </p:cNvPicPr>
          <p:nvPr/>
        </p:nvPicPr>
        <p:blipFill>
          <a:blip r:embed="rId3"/>
          <a:stretch>
            <a:fillRect/>
          </a:stretch>
        </p:blipFill>
        <p:spPr>
          <a:xfrm>
            <a:off x="7418231" y="3135613"/>
            <a:ext cx="1639642" cy="1639642"/>
          </a:xfrm>
          <a:prstGeom prst="rect">
            <a:avLst/>
          </a:prstGeom>
        </p:spPr>
      </p:pic>
    </p:spTree>
    <p:extLst>
      <p:ext uri="{BB962C8B-B14F-4D97-AF65-F5344CB8AC3E}">
        <p14:creationId xmlns:p14="http://schemas.microsoft.com/office/powerpoint/2010/main" val="1232993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SEMANTICS-BASED RECOMMENDATION</a:t>
            </a:r>
            <a:endParaRPr/>
          </a:p>
        </p:txBody>
      </p:sp>
      <p:sp>
        <p:nvSpPr>
          <p:cNvPr id="93" name="Google Shape;93;p18"/>
          <p:cNvSpPr/>
          <p:nvPr/>
        </p:nvSpPr>
        <p:spPr>
          <a:xfrm>
            <a:off x="1594712" y="2564697"/>
            <a:ext cx="126900" cy="126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8"/>
          <p:cNvSpPr/>
          <p:nvPr/>
        </p:nvSpPr>
        <p:spPr>
          <a:xfrm>
            <a:off x="3537346" y="2564697"/>
            <a:ext cx="126900" cy="126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p:nvPr/>
        </p:nvSpPr>
        <p:spPr>
          <a:xfrm>
            <a:off x="5479979" y="2564697"/>
            <a:ext cx="126900" cy="126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8"/>
          <p:cNvSpPr/>
          <p:nvPr/>
        </p:nvSpPr>
        <p:spPr>
          <a:xfrm>
            <a:off x="7422612" y="2564697"/>
            <a:ext cx="126900" cy="126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 name="Google Shape;97;p18"/>
          <p:cNvCxnSpPr>
            <a:stCxn id="93" idx="6"/>
            <a:endCxn id="94" idx="2"/>
          </p:cNvCxnSpPr>
          <p:nvPr/>
        </p:nvCxnSpPr>
        <p:spPr>
          <a:xfrm>
            <a:off x="1721612" y="2628147"/>
            <a:ext cx="1815600" cy="0"/>
          </a:xfrm>
          <a:prstGeom prst="straightConnector1">
            <a:avLst/>
          </a:prstGeom>
          <a:noFill/>
          <a:ln w="19050" cap="flat" cmpd="sng">
            <a:solidFill>
              <a:schemeClr val="lt2"/>
            </a:solidFill>
            <a:prstDash val="solid"/>
            <a:round/>
            <a:headEnd type="none" w="med" len="med"/>
            <a:tailEnd type="none" w="med" len="med"/>
          </a:ln>
        </p:spPr>
      </p:cxnSp>
      <p:cxnSp>
        <p:nvCxnSpPr>
          <p:cNvPr id="98" name="Google Shape;98;p18"/>
          <p:cNvCxnSpPr>
            <a:stCxn id="94" idx="6"/>
            <a:endCxn id="95" idx="2"/>
          </p:cNvCxnSpPr>
          <p:nvPr/>
        </p:nvCxnSpPr>
        <p:spPr>
          <a:xfrm>
            <a:off x="3664246" y="2628147"/>
            <a:ext cx="1815600" cy="0"/>
          </a:xfrm>
          <a:prstGeom prst="straightConnector1">
            <a:avLst/>
          </a:prstGeom>
          <a:noFill/>
          <a:ln w="19050" cap="flat" cmpd="sng">
            <a:solidFill>
              <a:schemeClr val="lt2"/>
            </a:solidFill>
            <a:prstDash val="solid"/>
            <a:round/>
            <a:headEnd type="none" w="med" len="med"/>
            <a:tailEnd type="none" w="med" len="med"/>
          </a:ln>
        </p:spPr>
      </p:cxnSp>
      <p:cxnSp>
        <p:nvCxnSpPr>
          <p:cNvPr id="99" name="Google Shape;99;p18"/>
          <p:cNvCxnSpPr>
            <a:stCxn id="95" idx="6"/>
            <a:endCxn id="96" idx="2"/>
          </p:cNvCxnSpPr>
          <p:nvPr/>
        </p:nvCxnSpPr>
        <p:spPr>
          <a:xfrm>
            <a:off x="5606879" y="2628147"/>
            <a:ext cx="1815600" cy="0"/>
          </a:xfrm>
          <a:prstGeom prst="straightConnector1">
            <a:avLst/>
          </a:prstGeom>
          <a:noFill/>
          <a:ln w="19050" cap="flat" cmpd="sng">
            <a:solidFill>
              <a:schemeClr val="lt2"/>
            </a:solidFill>
            <a:prstDash val="solid"/>
            <a:round/>
            <a:headEnd type="none" w="med" len="med"/>
            <a:tailEnd type="none" w="med" len="med"/>
          </a:ln>
        </p:spPr>
      </p:cxnSp>
      <p:cxnSp>
        <p:nvCxnSpPr>
          <p:cNvPr id="100" name="Google Shape;100;p18"/>
          <p:cNvCxnSpPr>
            <a:cxnSpLocks/>
            <a:stCxn id="93" idx="4"/>
          </p:cNvCxnSpPr>
          <p:nvPr/>
        </p:nvCxnSpPr>
        <p:spPr>
          <a:xfrm>
            <a:off x="1658162" y="2691597"/>
            <a:ext cx="0" cy="323700"/>
          </a:xfrm>
          <a:prstGeom prst="straightConnector1">
            <a:avLst/>
          </a:prstGeom>
          <a:noFill/>
          <a:ln w="19050" cap="flat" cmpd="sng">
            <a:solidFill>
              <a:schemeClr val="lt2"/>
            </a:solidFill>
            <a:prstDash val="solid"/>
            <a:round/>
            <a:headEnd type="none" w="med" len="med"/>
            <a:tailEnd type="none" w="med" len="med"/>
          </a:ln>
        </p:spPr>
      </p:cxnSp>
      <p:cxnSp>
        <p:nvCxnSpPr>
          <p:cNvPr id="102" name="Google Shape;102;p18"/>
          <p:cNvCxnSpPr>
            <a:cxnSpLocks/>
            <a:stCxn id="94" idx="4"/>
          </p:cNvCxnSpPr>
          <p:nvPr/>
        </p:nvCxnSpPr>
        <p:spPr>
          <a:xfrm>
            <a:off x="3600796" y="2691597"/>
            <a:ext cx="0" cy="323700"/>
          </a:xfrm>
          <a:prstGeom prst="straightConnector1">
            <a:avLst/>
          </a:prstGeom>
          <a:noFill/>
          <a:ln w="19050" cap="flat" cmpd="sng">
            <a:solidFill>
              <a:schemeClr val="lt2"/>
            </a:solidFill>
            <a:prstDash val="solid"/>
            <a:round/>
            <a:headEnd type="none" w="med" len="med"/>
            <a:tailEnd type="none" w="med" len="med"/>
          </a:ln>
        </p:spPr>
      </p:cxnSp>
      <p:cxnSp>
        <p:nvCxnSpPr>
          <p:cNvPr id="104" name="Google Shape;104;p18"/>
          <p:cNvCxnSpPr>
            <a:cxnSpLocks/>
            <a:stCxn id="95" idx="4"/>
          </p:cNvCxnSpPr>
          <p:nvPr/>
        </p:nvCxnSpPr>
        <p:spPr>
          <a:xfrm>
            <a:off x="5543429" y="2691597"/>
            <a:ext cx="0" cy="323700"/>
          </a:xfrm>
          <a:prstGeom prst="straightConnector1">
            <a:avLst/>
          </a:prstGeom>
          <a:noFill/>
          <a:ln w="19050" cap="flat" cmpd="sng">
            <a:solidFill>
              <a:schemeClr val="lt2"/>
            </a:solidFill>
            <a:prstDash val="solid"/>
            <a:round/>
            <a:headEnd type="none" w="med" len="med"/>
            <a:tailEnd type="none" w="med" len="med"/>
          </a:ln>
        </p:spPr>
      </p:cxnSp>
      <p:cxnSp>
        <p:nvCxnSpPr>
          <p:cNvPr id="106" name="Google Shape;106;p18"/>
          <p:cNvCxnSpPr>
            <a:cxnSpLocks/>
            <a:stCxn id="96" idx="4"/>
          </p:cNvCxnSpPr>
          <p:nvPr/>
        </p:nvCxnSpPr>
        <p:spPr>
          <a:xfrm>
            <a:off x="7486062" y="2691597"/>
            <a:ext cx="0" cy="323700"/>
          </a:xfrm>
          <a:prstGeom prst="straightConnector1">
            <a:avLst/>
          </a:prstGeom>
          <a:noFill/>
          <a:ln w="19050" cap="flat" cmpd="sng">
            <a:solidFill>
              <a:schemeClr val="lt2"/>
            </a:solidFill>
            <a:prstDash val="solid"/>
            <a:round/>
            <a:headEnd type="none" w="med" len="med"/>
            <a:tailEnd type="none" w="med" len="med"/>
          </a:ln>
        </p:spPr>
      </p:cxnSp>
      <p:sp>
        <p:nvSpPr>
          <p:cNvPr id="108" name="Google Shape;108;p18"/>
          <p:cNvSpPr/>
          <p:nvPr/>
        </p:nvSpPr>
        <p:spPr>
          <a:xfrm>
            <a:off x="7370668" y="3979031"/>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18"/>
          <p:cNvGrpSpPr/>
          <p:nvPr/>
        </p:nvGrpSpPr>
        <p:grpSpPr>
          <a:xfrm>
            <a:off x="5420937" y="4024698"/>
            <a:ext cx="371883" cy="365691"/>
            <a:chOff x="860940" y="2746477"/>
            <a:chExt cx="371883" cy="365691"/>
          </a:xfrm>
        </p:grpSpPr>
        <p:sp>
          <p:nvSpPr>
            <p:cNvPr id="110" name="Google Shape;110;p1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8"/>
          <p:cNvSpPr/>
          <p:nvPr/>
        </p:nvSpPr>
        <p:spPr>
          <a:xfrm>
            <a:off x="1485760" y="4020472"/>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 name="Google Shape;116;p18"/>
          <p:cNvGrpSpPr/>
          <p:nvPr/>
        </p:nvGrpSpPr>
        <p:grpSpPr>
          <a:xfrm>
            <a:off x="3413429" y="3979031"/>
            <a:ext cx="374709" cy="374010"/>
            <a:chOff x="1421638" y="4125629"/>
            <a:chExt cx="374709" cy="374010"/>
          </a:xfrm>
        </p:grpSpPr>
        <p:sp>
          <p:nvSpPr>
            <p:cNvPr id="117" name="Google Shape;117;p1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18"/>
          <p:cNvGrpSpPr/>
          <p:nvPr/>
        </p:nvGrpSpPr>
        <p:grpSpPr>
          <a:xfrm>
            <a:off x="716600" y="1790299"/>
            <a:ext cx="1883100" cy="2086651"/>
            <a:chOff x="716600" y="1790299"/>
            <a:chExt cx="1883100" cy="2086651"/>
          </a:xfrm>
        </p:grpSpPr>
        <p:sp>
          <p:nvSpPr>
            <p:cNvPr id="120" name="Google Shape;120;p18"/>
            <p:cNvSpPr txBox="1"/>
            <p:nvPr/>
          </p:nvSpPr>
          <p:spPr>
            <a:xfrm>
              <a:off x="716600" y="3328250"/>
              <a:ext cx="18831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Hệ đề xuất dựa trên ngữ nghĩa là gì?</a:t>
              </a:r>
              <a:endParaRPr>
                <a:solidFill>
                  <a:schemeClr val="lt2"/>
                </a:solidFill>
                <a:latin typeface="Fira Sans Condensed"/>
                <a:ea typeface="Fira Sans Condensed"/>
                <a:cs typeface="Fira Sans Condensed"/>
                <a:sym typeface="Fira Sans Condensed"/>
              </a:endParaRPr>
            </a:p>
          </p:txBody>
        </p:sp>
        <p:sp>
          <p:nvSpPr>
            <p:cNvPr id="121" name="Google Shape;121;p18"/>
            <p:cNvSpPr txBox="1"/>
            <p:nvPr/>
          </p:nvSpPr>
          <p:spPr>
            <a:xfrm>
              <a:off x="716600" y="1790299"/>
              <a:ext cx="1883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400" b="1">
                  <a:solidFill>
                    <a:schemeClr val="lt2"/>
                  </a:solidFill>
                  <a:latin typeface="Rajdhani"/>
                  <a:ea typeface="Rajdhani"/>
                  <a:cs typeface="Rajdhani"/>
                  <a:sym typeface="Rajdhani"/>
                </a:rPr>
                <a:t>Định nghĩa</a:t>
              </a:r>
              <a:endParaRPr sz="2400" b="1">
                <a:solidFill>
                  <a:schemeClr val="lt2"/>
                </a:solidFill>
                <a:latin typeface="Rajdhani"/>
                <a:ea typeface="Rajdhani"/>
                <a:cs typeface="Rajdhani"/>
                <a:sym typeface="Rajdhani"/>
              </a:endParaRPr>
            </a:p>
          </p:txBody>
        </p:sp>
      </p:grpSp>
      <p:grpSp>
        <p:nvGrpSpPr>
          <p:cNvPr id="122" name="Google Shape;122;p18"/>
          <p:cNvGrpSpPr/>
          <p:nvPr/>
        </p:nvGrpSpPr>
        <p:grpSpPr>
          <a:xfrm>
            <a:off x="2659233" y="1790299"/>
            <a:ext cx="1883100" cy="2086651"/>
            <a:chOff x="2659233" y="1790299"/>
            <a:chExt cx="1883100" cy="2086651"/>
          </a:xfrm>
        </p:grpSpPr>
        <p:sp>
          <p:nvSpPr>
            <p:cNvPr id="123" name="Google Shape;123;p18"/>
            <p:cNvSpPr txBox="1"/>
            <p:nvPr/>
          </p:nvSpPr>
          <p:spPr>
            <a:xfrm>
              <a:off x="2659233" y="3328250"/>
              <a:ext cx="18831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Các yếu tố, nguyên lý hoạt động</a:t>
              </a:r>
              <a:endParaRPr>
                <a:solidFill>
                  <a:schemeClr val="lt2"/>
                </a:solidFill>
                <a:latin typeface="Fira Sans Condensed"/>
                <a:ea typeface="Fira Sans Condensed"/>
                <a:cs typeface="Fira Sans Condensed"/>
                <a:sym typeface="Fira Sans Condensed"/>
              </a:endParaRPr>
            </a:p>
          </p:txBody>
        </p:sp>
        <p:sp>
          <p:nvSpPr>
            <p:cNvPr id="124" name="Google Shape;124;p18"/>
            <p:cNvSpPr txBox="1"/>
            <p:nvPr/>
          </p:nvSpPr>
          <p:spPr>
            <a:xfrm>
              <a:off x="2659233" y="1790299"/>
              <a:ext cx="1883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Phân tích</a:t>
              </a:r>
              <a:endParaRPr sz="2400" b="1">
                <a:solidFill>
                  <a:schemeClr val="lt2"/>
                </a:solidFill>
                <a:latin typeface="Rajdhani"/>
                <a:ea typeface="Rajdhani"/>
                <a:cs typeface="Rajdhani"/>
                <a:sym typeface="Rajdhani"/>
              </a:endParaRPr>
            </a:p>
          </p:txBody>
        </p:sp>
      </p:grpSp>
      <p:grpSp>
        <p:nvGrpSpPr>
          <p:cNvPr id="125" name="Google Shape;125;p18"/>
          <p:cNvGrpSpPr/>
          <p:nvPr/>
        </p:nvGrpSpPr>
        <p:grpSpPr>
          <a:xfrm>
            <a:off x="4601867" y="1790299"/>
            <a:ext cx="1883100" cy="2086651"/>
            <a:chOff x="4601867" y="1790299"/>
            <a:chExt cx="1883100" cy="2086651"/>
          </a:xfrm>
        </p:grpSpPr>
        <p:sp>
          <p:nvSpPr>
            <p:cNvPr id="126" name="Google Shape;126;p18"/>
            <p:cNvSpPr txBox="1"/>
            <p:nvPr/>
          </p:nvSpPr>
          <p:spPr>
            <a:xfrm>
              <a:off x="4601867" y="3328250"/>
              <a:ext cx="18831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Những ưu điểm của kỹ thuật đề xuất</a:t>
              </a:r>
              <a:endParaRPr>
                <a:solidFill>
                  <a:schemeClr val="lt2"/>
                </a:solidFill>
                <a:latin typeface="Fira Sans Condensed"/>
                <a:ea typeface="Fira Sans Condensed"/>
                <a:cs typeface="Fira Sans Condensed"/>
                <a:sym typeface="Fira Sans Condensed"/>
              </a:endParaRPr>
            </a:p>
          </p:txBody>
        </p:sp>
        <p:sp>
          <p:nvSpPr>
            <p:cNvPr id="127" name="Google Shape;127;p18"/>
            <p:cNvSpPr txBox="1"/>
            <p:nvPr/>
          </p:nvSpPr>
          <p:spPr>
            <a:xfrm>
              <a:off x="4601867" y="1790299"/>
              <a:ext cx="1883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Ưu điểm</a:t>
              </a:r>
              <a:endParaRPr sz="2400" b="1">
                <a:solidFill>
                  <a:schemeClr val="lt2"/>
                </a:solidFill>
                <a:latin typeface="Rajdhani"/>
                <a:ea typeface="Rajdhani"/>
                <a:cs typeface="Rajdhani"/>
                <a:sym typeface="Rajdhani"/>
              </a:endParaRPr>
            </a:p>
          </p:txBody>
        </p:sp>
      </p:grpSp>
      <p:grpSp>
        <p:nvGrpSpPr>
          <p:cNvPr id="128" name="Google Shape;128;p18"/>
          <p:cNvGrpSpPr/>
          <p:nvPr/>
        </p:nvGrpSpPr>
        <p:grpSpPr>
          <a:xfrm>
            <a:off x="6544500" y="1790299"/>
            <a:ext cx="1883100" cy="2087109"/>
            <a:chOff x="6544500" y="1790299"/>
            <a:chExt cx="1883100" cy="2087109"/>
          </a:xfrm>
        </p:grpSpPr>
        <p:sp>
          <p:nvSpPr>
            <p:cNvPr id="130" name="Google Shape;130;p18"/>
            <p:cNvSpPr txBox="1"/>
            <p:nvPr/>
          </p:nvSpPr>
          <p:spPr>
            <a:xfrm>
              <a:off x="6544500" y="3328708"/>
              <a:ext cx="18831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Fira Sans Condensed"/>
                  <a:ea typeface="Fira Sans Condensed"/>
                  <a:cs typeface="Fira Sans Condensed"/>
                  <a:sym typeface="Fira Sans Condensed"/>
                </a:rPr>
                <a:t>Không tránh khỏi nhược điểm</a:t>
              </a:r>
              <a:endParaRPr>
                <a:solidFill>
                  <a:schemeClr val="lt2"/>
                </a:solidFill>
                <a:latin typeface="Fira Sans Condensed"/>
                <a:ea typeface="Fira Sans Condensed"/>
                <a:cs typeface="Fira Sans Condensed"/>
                <a:sym typeface="Fira Sans Condensed"/>
              </a:endParaRPr>
            </a:p>
          </p:txBody>
        </p:sp>
        <p:sp>
          <p:nvSpPr>
            <p:cNvPr id="131" name="Google Shape;131;p18"/>
            <p:cNvSpPr txBox="1"/>
            <p:nvPr/>
          </p:nvSpPr>
          <p:spPr>
            <a:xfrm>
              <a:off x="6544500" y="1790299"/>
              <a:ext cx="18831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Nhược điểm</a:t>
              </a:r>
              <a:endParaRPr sz="2400" b="1">
                <a:solidFill>
                  <a:schemeClr val="lt2"/>
                </a:solidFill>
                <a:latin typeface="Rajdhani"/>
                <a:ea typeface="Rajdhani"/>
                <a:cs typeface="Rajdhani"/>
                <a:sym typeface="Rajdhani"/>
              </a:endParaRPr>
            </a:p>
          </p:txBody>
        </p:sp>
      </p:grpSp>
      <p:cxnSp>
        <p:nvCxnSpPr>
          <p:cNvPr id="132" name="Google Shape;132;p18"/>
          <p:cNvCxnSpPr>
            <a:cxnSpLocks/>
            <a:stCxn id="93" idx="0"/>
            <a:endCxn id="121" idx="2"/>
          </p:cNvCxnSpPr>
          <p:nvPr/>
        </p:nvCxnSpPr>
        <p:spPr>
          <a:xfrm rot="10800000">
            <a:off x="1658162" y="2247597"/>
            <a:ext cx="0" cy="317100"/>
          </a:xfrm>
          <a:prstGeom prst="straightConnector1">
            <a:avLst/>
          </a:prstGeom>
          <a:noFill/>
          <a:ln w="19050" cap="flat" cmpd="sng">
            <a:solidFill>
              <a:schemeClr val="lt2"/>
            </a:solidFill>
            <a:prstDash val="solid"/>
            <a:round/>
            <a:headEnd type="none" w="med" len="med"/>
            <a:tailEnd type="none" w="med" len="med"/>
          </a:ln>
        </p:spPr>
      </p:cxnSp>
      <p:cxnSp>
        <p:nvCxnSpPr>
          <p:cNvPr id="133" name="Google Shape;133;p18"/>
          <p:cNvCxnSpPr>
            <a:cxnSpLocks/>
            <a:stCxn id="94" idx="0"/>
            <a:endCxn id="124" idx="2"/>
          </p:cNvCxnSpPr>
          <p:nvPr/>
        </p:nvCxnSpPr>
        <p:spPr>
          <a:xfrm rot="10800000">
            <a:off x="3600796" y="2247597"/>
            <a:ext cx="0" cy="317100"/>
          </a:xfrm>
          <a:prstGeom prst="straightConnector1">
            <a:avLst/>
          </a:prstGeom>
          <a:noFill/>
          <a:ln w="19050" cap="flat" cmpd="sng">
            <a:solidFill>
              <a:schemeClr val="lt2"/>
            </a:solidFill>
            <a:prstDash val="solid"/>
            <a:round/>
            <a:headEnd type="none" w="med" len="med"/>
            <a:tailEnd type="none" w="med" len="med"/>
          </a:ln>
        </p:spPr>
      </p:cxnSp>
      <p:cxnSp>
        <p:nvCxnSpPr>
          <p:cNvPr id="134" name="Google Shape;134;p18"/>
          <p:cNvCxnSpPr>
            <a:cxnSpLocks/>
            <a:stCxn id="95" idx="0"/>
            <a:endCxn id="127" idx="2"/>
          </p:cNvCxnSpPr>
          <p:nvPr/>
        </p:nvCxnSpPr>
        <p:spPr>
          <a:xfrm rot="10800000">
            <a:off x="5543429" y="2247597"/>
            <a:ext cx="0" cy="317100"/>
          </a:xfrm>
          <a:prstGeom prst="straightConnector1">
            <a:avLst/>
          </a:prstGeom>
          <a:noFill/>
          <a:ln w="19050" cap="flat" cmpd="sng">
            <a:solidFill>
              <a:schemeClr val="lt2"/>
            </a:solidFill>
            <a:prstDash val="solid"/>
            <a:round/>
            <a:headEnd type="none" w="med" len="med"/>
            <a:tailEnd type="none" w="med" len="med"/>
          </a:ln>
        </p:spPr>
      </p:cxnSp>
      <p:cxnSp>
        <p:nvCxnSpPr>
          <p:cNvPr id="135" name="Google Shape;135;p18"/>
          <p:cNvCxnSpPr>
            <a:cxnSpLocks/>
            <a:stCxn id="96" idx="0"/>
            <a:endCxn id="131" idx="2"/>
          </p:cNvCxnSpPr>
          <p:nvPr/>
        </p:nvCxnSpPr>
        <p:spPr>
          <a:xfrm rot="10800000">
            <a:off x="7486062" y="2247597"/>
            <a:ext cx="0" cy="3171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9"/>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Định nghĩa</a:t>
            </a:r>
            <a:endParaRPr/>
          </a:p>
        </p:txBody>
      </p:sp>
      <p:graphicFrame>
        <p:nvGraphicFramePr>
          <p:cNvPr id="142" name="Google Shape;142;p19"/>
          <p:cNvGraphicFramePr/>
          <p:nvPr>
            <p:extLst>
              <p:ext uri="{D42A27DB-BD31-4B8C-83A1-F6EECF244321}">
                <p14:modId xmlns:p14="http://schemas.microsoft.com/office/powerpoint/2010/main" val="1576073056"/>
              </p:ext>
            </p:extLst>
          </p:nvPr>
        </p:nvGraphicFramePr>
        <p:xfrm>
          <a:off x="832850" y="2048350"/>
          <a:ext cx="7478250" cy="2438340"/>
        </p:xfrm>
        <a:graphic>
          <a:graphicData uri="http://schemas.openxmlformats.org/drawingml/2006/table">
            <a:tbl>
              <a:tblPr>
                <a:noFill/>
                <a:tableStyleId>{0BA04DEF-DEC5-4E32-964E-B2FE198B67B8}</a:tableStyleId>
              </a:tblPr>
              <a:tblGrid>
                <a:gridCol w="2492750">
                  <a:extLst>
                    <a:ext uri="{9D8B030D-6E8A-4147-A177-3AD203B41FA5}">
                      <a16:colId xmlns:a16="http://schemas.microsoft.com/office/drawing/2014/main" val="20000"/>
                    </a:ext>
                  </a:extLst>
                </a:gridCol>
                <a:gridCol w="2492750">
                  <a:extLst>
                    <a:ext uri="{9D8B030D-6E8A-4147-A177-3AD203B41FA5}">
                      <a16:colId xmlns:a16="http://schemas.microsoft.com/office/drawing/2014/main" val="20001"/>
                    </a:ext>
                  </a:extLst>
                </a:gridCol>
                <a:gridCol w="2492750">
                  <a:extLst>
                    <a:ext uri="{9D8B030D-6E8A-4147-A177-3AD203B41FA5}">
                      <a16:colId xmlns:a16="http://schemas.microsoft.com/office/drawing/2014/main" val="20002"/>
                    </a:ext>
                  </a:extLst>
                </a:gridCol>
              </a:tblGrid>
              <a:tr h="535750">
                <a:tc>
                  <a:txBody>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Khả năng</a:t>
                      </a:r>
                      <a:endParaRPr sz="24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tc>
                  <a:txBody>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Kỹ thuật</a:t>
                      </a:r>
                      <a:endParaRPr sz="24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tc>
                  <a:txBody>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Kết quả</a:t>
                      </a:r>
                      <a:endParaRPr sz="24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extLst>
                  <a:ext uri="{0D108BD9-81ED-4DB2-BD59-A6C34878D82A}">
                    <a16:rowId xmlns:a16="http://schemas.microsoft.com/office/drawing/2014/main" val="10000"/>
                  </a:ext>
                </a:extLst>
              </a:tr>
              <a:tr h="1428725">
                <a:tc>
                  <a:txBody>
                    <a:bodyPr/>
                    <a:lstStyle/>
                    <a:p>
                      <a:pPr marL="457200" lvl="0" indent="-317500" algn="l" rtl="0">
                        <a:spcBef>
                          <a:spcPts val="0"/>
                        </a:spcBef>
                        <a:spcAft>
                          <a:spcPts val="0"/>
                        </a:spcAft>
                        <a:buClr>
                          <a:schemeClr val="lt2"/>
                        </a:buClr>
                        <a:buSzPts val="1400"/>
                        <a:buFont typeface="Fira Sans Condensed"/>
                        <a:buChar char="●"/>
                      </a:pPr>
                      <a:r>
                        <a:rPr lang="en-US">
                          <a:solidFill>
                            <a:schemeClr val="lt2"/>
                          </a:solidFill>
                          <a:latin typeface="Fira Sans Condensed"/>
                          <a:ea typeface="Fira Sans Condensed"/>
                          <a:cs typeface="Fira Sans Condensed"/>
                          <a:sym typeface="Fira Sans Condensed"/>
                        </a:rPr>
                        <a:t>T</a:t>
                      </a:r>
                      <a:r>
                        <a:rPr lang="vi-VN">
                          <a:solidFill>
                            <a:schemeClr val="lt2"/>
                          </a:solidFill>
                          <a:latin typeface="Fira Sans Condensed"/>
                          <a:ea typeface="Fira Sans Condensed"/>
                          <a:cs typeface="Fira Sans Condensed"/>
                          <a:sym typeface="Fira Sans Condensed"/>
                        </a:rPr>
                        <a:t>ư vấn và đề xuất các sản phẩm, dịch vụ hoặc thông tin liên quan đến nhu cầu của người dùng thông qua sự hiểu biết và sử dụng ngôn ngữ tự nhiên</a:t>
                      </a:r>
                      <a:endParaRPr>
                        <a:solidFill>
                          <a:schemeClr val="lt2"/>
                        </a:solidFill>
                        <a:latin typeface="Fira Sans Condensed"/>
                        <a:ea typeface="Fira Sans Condensed"/>
                        <a:cs typeface="Fira Sans Condensed"/>
                        <a:sym typeface="Fira Sans Condensed"/>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tc>
                  <a:txBody>
                    <a:bodyPr/>
                    <a:lstStyle/>
                    <a:p>
                      <a:pPr marL="457200" lvl="0" indent="-317500" algn="l" rtl="0">
                        <a:spcBef>
                          <a:spcPts val="0"/>
                        </a:spcBef>
                        <a:spcAft>
                          <a:spcPts val="0"/>
                        </a:spcAft>
                        <a:buClr>
                          <a:schemeClr val="lt2"/>
                        </a:buClr>
                        <a:buSzPts val="1400"/>
                        <a:buFont typeface="Fira Sans Condensed"/>
                        <a:buChar char="●"/>
                      </a:pPr>
                      <a:r>
                        <a:rPr lang="en-US">
                          <a:solidFill>
                            <a:schemeClr val="lt2"/>
                          </a:solidFill>
                          <a:latin typeface="Fira Sans Condensed"/>
                          <a:ea typeface="Fira Sans Condensed"/>
                          <a:cs typeface="Fira Sans Condensed"/>
                          <a:sym typeface="Fira Sans Condensed"/>
                        </a:rPr>
                        <a:t>Áp</a:t>
                      </a:r>
                      <a:r>
                        <a:rPr lang="vi-VN">
                          <a:solidFill>
                            <a:schemeClr val="lt2"/>
                          </a:solidFill>
                          <a:latin typeface="Fira Sans Condensed"/>
                          <a:ea typeface="Fira Sans Condensed"/>
                          <a:cs typeface="Fira Sans Condensed"/>
                          <a:sym typeface="Fira Sans Condensed"/>
                        </a:rPr>
                        <a:t> dụng xử lý ngôn ngữ tự nhiên và khai thác các mối quan hệ ngữ nghĩa giữa các sản phẩm để đưa ra các sản phẩm tương đồng với sản phẩm mà khách hàng đang quan tâm</a:t>
                      </a:r>
                      <a:endParaRPr>
                        <a:solidFill>
                          <a:schemeClr val="lt2"/>
                        </a:solidFill>
                        <a:latin typeface="Fira Sans Condensed"/>
                        <a:ea typeface="Fira Sans Condensed"/>
                        <a:cs typeface="Fira Sans Condensed"/>
                        <a:sym typeface="Fira Sans Condensed"/>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tc>
                  <a:txBody>
                    <a:bodyPr/>
                    <a:lstStyle/>
                    <a:p>
                      <a:pPr marL="457200" lvl="0" indent="-317500" algn="l" rtl="0">
                        <a:spcBef>
                          <a:spcPts val="0"/>
                        </a:spcBef>
                        <a:spcAft>
                          <a:spcPts val="0"/>
                        </a:spcAft>
                        <a:buClr>
                          <a:schemeClr val="lt2"/>
                        </a:buClr>
                        <a:buSzPts val="1400"/>
                        <a:buFont typeface="Fira Sans Condensed"/>
                        <a:buChar char="●"/>
                      </a:pPr>
                      <a:r>
                        <a:rPr lang="en-US">
                          <a:solidFill>
                            <a:schemeClr val="lt2"/>
                          </a:solidFill>
                          <a:latin typeface="Fira Sans Condensed"/>
                          <a:ea typeface="Fira Sans Condensed"/>
                          <a:cs typeface="Fira Sans Condensed"/>
                          <a:sym typeface="Fira Sans Condensed"/>
                        </a:rPr>
                        <a:t>C</a:t>
                      </a:r>
                      <a:r>
                        <a:rPr lang="vi-VN">
                          <a:solidFill>
                            <a:schemeClr val="lt2"/>
                          </a:solidFill>
                          <a:latin typeface="Fira Sans Condensed"/>
                          <a:ea typeface="Fira Sans Condensed"/>
                          <a:cs typeface="Fira Sans Condensed"/>
                          <a:sym typeface="Fira Sans Condensed"/>
                        </a:rPr>
                        <a:t>ó thể khởi tạo nên những đề xuất mang tính mới lạ, thu hút người dùng</a:t>
                      </a:r>
                      <a:endParaRPr>
                        <a:solidFill>
                          <a:schemeClr val="lt2"/>
                        </a:solidFill>
                        <a:latin typeface="Fira Sans Condensed"/>
                        <a:ea typeface="Fira Sans Condensed"/>
                        <a:cs typeface="Fira Sans Condensed"/>
                        <a:sym typeface="Fira Sans Condensed"/>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rgbClr val="F3F3F3">
                        <a:alpha val="23720"/>
                      </a:srgbClr>
                    </a:solidFill>
                  </a:tcPr>
                </a:tc>
                <a:extLst>
                  <a:ext uri="{0D108BD9-81ED-4DB2-BD59-A6C34878D82A}">
                    <a16:rowId xmlns:a16="http://schemas.microsoft.com/office/drawing/2014/main" val="10001"/>
                  </a:ext>
                </a:extLst>
              </a:tr>
            </a:tbl>
          </a:graphicData>
        </a:graphic>
      </p:graphicFrame>
      <p:sp>
        <p:nvSpPr>
          <p:cNvPr id="2" name="Google Shape;115;p18">
            <a:extLst>
              <a:ext uri="{FF2B5EF4-FFF2-40B4-BE49-F238E27FC236}">
                <a16:creationId xmlns:a16="http://schemas.microsoft.com/office/drawing/2014/main" id="{E4522D84-653D-A81C-8A56-54862EF8099E}"/>
              </a:ext>
            </a:extLst>
          </p:cNvPr>
          <p:cNvSpPr/>
          <p:nvPr/>
        </p:nvSpPr>
        <p:spPr>
          <a:xfrm>
            <a:off x="4393877" y="1178512"/>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0"/>
          <p:cNvSpPr txBox="1">
            <a:spLocks noGrp="1"/>
          </p:cNvSpPr>
          <p:nvPr>
            <p:ph type="title"/>
          </p:nvPr>
        </p:nvSpPr>
        <p:spPr>
          <a:xfrm>
            <a:off x="7201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Phân tích</a:t>
            </a:r>
            <a:endParaRPr/>
          </a:p>
        </p:txBody>
      </p:sp>
      <p:grpSp>
        <p:nvGrpSpPr>
          <p:cNvPr id="155" name="Google Shape;155;p20"/>
          <p:cNvGrpSpPr/>
          <p:nvPr/>
        </p:nvGrpSpPr>
        <p:grpSpPr>
          <a:xfrm rot="-5400000">
            <a:off x="1130148" y="2724057"/>
            <a:ext cx="362321" cy="364231"/>
            <a:chOff x="6069423" y="2891892"/>
            <a:chExt cx="362321" cy="364231"/>
          </a:xfrm>
        </p:grpSpPr>
        <p:sp>
          <p:nvSpPr>
            <p:cNvPr id="156" name="Google Shape;156;p2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20"/>
          <p:cNvSpPr/>
          <p:nvPr/>
        </p:nvSpPr>
        <p:spPr>
          <a:xfrm rot="-5400000">
            <a:off x="165488" y="2738275"/>
            <a:ext cx="3294900" cy="4572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SEMANTICS-BASED</a:t>
            </a:r>
            <a:endParaRPr sz="2400" b="1">
              <a:solidFill>
                <a:schemeClr val="lt2"/>
              </a:solidFill>
              <a:latin typeface="Rajdhani"/>
              <a:ea typeface="Rajdhani"/>
              <a:cs typeface="Rajdhani"/>
              <a:sym typeface="Rajdhani"/>
            </a:endParaRPr>
          </a:p>
        </p:txBody>
      </p:sp>
      <p:cxnSp>
        <p:nvCxnSpPr>
          <p:cNvPr id="163" name="Google Shape;163;p20"/>
          <p:cNvCxnSpPr>
            <a:stCxn id="162" idx="2"/>
            <a:endCxn id="164" idx="3"/>
          </p:cNvCxnSpPr>
          <p:nvPr/>
        </p:nvCxnSpPr>
        <p:spPr>
          <a:xfrm>
            <a:off x="2041538" y="2966875"/>
            <a:ext cx="1214180" cy="1201684"/>
          </a:xfrm>
          <a:prstGeom prst="bentConnector5">
            <a:avLst>
              <a:gd name="adj1" fmla="val 18828"/>
              <a:gd name="adj2" fmla="val 50000"/>
              <a:gd name="adj3" fmla="val 81172"/>
            </a:avLst>
          </a:prstGeom>
          <a:noFill/>
          <a:ln w="19050" cap="flat" cmpd="sng">
            <a:solidFill>
              <a:schemeClr val="lt2"/>
            </a:solidFill>
            <a:prstDash val="dash"/>
            <a:round/>
            <a:headEnd type="none" w="med" len="med"/>
            <a:tailEnd type="oval" w="med" len="med"/>
          </a:ln>
        </p:spPr>
      </p:cxnSp>
      <p:cxnSp>
        <p:nvCxnSpPr>
          <p:cNvPr id="165" name="Google Shape;165;p20"/>
          <p:cNvCxnSpPr>
            <a:stCxn id="162" idx="2"/>
            <a:endCxn id="166" idx="3"/>
          </p:cNvCxnSpPr>
          <p:nvPr/>
        </p:nvCxnSpPr>
        <p:spPr>
          <a:xfrm rot="10800000" flipH="1">
            <a:off x="2041538" y="2197375"/>
            <a:ext cx="1316100" cy="769500"/>
          </a:xfrm>
          <a:prstGeom prst="bentConnector3">
            <a:avLst>
              <a:gd name="adj1" fmla="val 49998"/>
            </a:avLst>
          </a:prstGeom>
          <a:noFill/>
          <a:ln w="19050" cap="flat" cmpd="sng">
            <a:solidFill>
              <a:schemeClr val="lt2"/>
            </a:solidFill>
            <a:prstDash val="dash"/>
            <a:round/>
            <a:headEnd type="none" w="med" len="med"/>
            <a:tailEnd type="oval" w="med" len="med"/>
          </a:ln>
        </p:spPr>
      </p:cxnSp>
      <p:sp>
        <p:nvSpPr>
          <p:cNvPr id="164" name="Google Shape;164;p20"/>
          <p:cNvSpPr txBox="1"/>
          <p:nvPr/>
        </p:nvSpPr>
        <p:spPr>
          <a:xfrm flipH="1">
            <a:off x="3255718" y="3939959"/>
            <a:ext cx="2018334"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Cách hoạt động</a:t>
            </a:r>
            <a:endParaRPr sz="2400" b="1">
              <a:solidFill>
                <a:schemeClr val="lt2"/>
              </a:solidFill>
              <a:latin typeface="Rajdhani"/>
              <a:ea typeface="Rajdhani"/>
              <a:cs typeface="Rajdhani"/>
              <a:sym typeface="Rajdhani"/>
            </a:endParaRPr>
          </a:p>
        </p:txBody>
      </p:sp>
      <p:sp>
        <p:nvSpPr>
          <p:cNvPr id="166" name="Google Shape;166;p20"/>
          <p:cNvSpPr txBox="1"/>
          <p:nvPr/>
        </p:nvSpPr>
        <p:spPr>
          <a:xfrm flipH="1">
            <a:off x="3357583" y="1968872"/>
            <a:ext cx="2018334"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Rajdhani"/>
                <a:ea typeface="Rajdhani"/>
                <a:cs typeface="Rajdhani"/>
                <a:sym typeface="Rajdhani"/>
              </a:rPr>
              <a:t>Các yếu tố</a:t>
            </a:r>
            <a:endParaRPr sz="2400" b="1">
              <a:solidFill>
                <a:schemeClr val="lt2"/>
              </a:solidFill>
              <a:latin typeface="Rajdhani"/>
              <a:ea typeface="Rajdhani"/>
              <a:cs typeface="Rajdhani"/>
              <a:sym typeface="Rajdhani"/>
            </a:endParaRPr>
          </a:p>
        </p:txBody>
      </p:sp>
      <p:grpSp>
        <p:nvGrpSpPr>
          <p:cNvPr id="177" name="Google Shape;177;p20"/>
          <p:cNvGrpSpPr/>
          <p:nvPr/>
        </p:nvGrpSpPr>
        <p:grpSpPr>
          <a:xfrm>
            <a:off x="4159970" y="1637032"/>
            <a:ext cx="334316" cy="290895"/>
            <a:chOff x="3716358" y="1544655"/>
            <a:chExt cx="361971" cy="314958"/>
          </a:xfrm>
        </p:grpSpPr>
        <p:sp>
          <p:nvSpPr>
            <p:cNvPr id="178" name="Google Shape;178;p2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20"/>
            <p:cNvGrpSpPr/>
            <p:nvPr/>
          </p:nvGrpSpPr>
          <p:grpSpPr>
            <a:xfrm>
              <a:off x="3716358" y="1544655"/>
              <a:ext cx="361971" cy="314958"/>
              <a:chOff x="3716358" y="1544655"/>
              <a:chExt cx="361971" cy="314958"/>
            </a:xfrm>
          </p:grpSpPr>
          <p:sp>
            <p:nvSpPr>
              <p:cNvPr id="184" name="Google Shape;184;p2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4" name="Google Shape;194;p20"/>
          <p:cNvGrpSpPr/>
          <p:nvPr/>
        </p:nvGrpSpPr>
        <p:grpSpPr>
          <a:xfrm>
            <a:off x="4110132" y="3268792"/>
            <a:ext cx="309505" cy="260656"/>
            <a:chOff x="2171474" y="3369229"/>
            <a:chExt cx="408156" cy="343737"/>
          </a:xfrm>
        </p:grpSpPr>
        <p:sp>
          <p:nvSpPr>
            <p:cNvPr id="195" name="Google Shape;195;p2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AI Tech Agency Infographics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8683049d-06c7-46e4-8cec-289ad8842f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2C641DAB1E407489AAFBD1506E4FFBC" ma:contentTypeVersion="15" ma:contentTypeDescription="Create a new document." ma:contentTypeScope="" ma:versionID="04e54610fa60a6e1603b7625766edad6">
  <xsd:schema xmlns:xsd="http://www.w3.org/2001/XMLSchema" xmlns:xs="http://www.w3.org/2001/XMLSchema" xmlns:p="http://schemas.microsoft.com/office/2006/metadata/properties" xmlns:ns3="8683049d-06c7-46e4-8cec-289ad8842f90" xmlns:ns4="1b1b30cf-fe08-4f05-8b80-08912e82cc20" targetNamespace="http://schemas.microsoft.com/office/2006/metadata/properties" ma:root="true" ma:fieldsID="bd30a8a5cedd98344bb3b4f6fb79c04d" ns3:_="" ns4:_="">
    <xsd:import namespace="8683049d-06c7-46e4-8cec-289ad8842f90"/>
    <xsd:import namespace="1b1b30cf-fe08-4f05-8b80-08912e82cc2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683049d-06c7-46e4-8cec-289ad8842f9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Location" ma:index="21" nillable="true" ma:displayName="Location" ma:indexed="true"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b1b30cf-fe08-4f05-8b80-08912e82cc20"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295E2EC-5677-49F5-ABC2-9A1D11DCCDD8}">
  <ds:schemaRefs>
    <ds:schemaRef ds:uri="http://schemas.microsoft.com/sharepoint/v3/contenttype/forms"/>
  </ds:schemaRefs>
</ds:datastoreItem>
</file>

<file path=customXml/itemProps2.xml><?xml version="1.0" encoding="utf-8"?>
<ds:datastoreItem xmlns:ds="http://schemas.openxmlformats.org/officeDocument/2006/customXml" ds:itemID="{3AFF1365-E28F-4024-A1B4-5E298FBC288A}">
  <ds:schemaRefs>
    <ds:schemaRef ds:uri="8683049d-06c7-46e4-8cec-289ad8842f90"/>
    <ds:schemaRef ds:uri="http://schemas.microsoft.com/office/2006/metadata/properties"/>
    <ds:schemaRef ds:uri="http://purl.org/dc/elements/1.1/"/>
    <ds:schemaRef ds:uri="http://www.w3.org/XML/1998/namespace"/>
    <ds:schemaRef ds:uri="1b1b30cf-fe08-4f05-8b80-08912e82cc20"/>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46FBF675-1A37-432B-962F-CFEAD86F27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683049d-06c7-46e4-8cec-289ad8842f90"/>
    <ds:schemaRef ds:uri="1b1b30cf-fe08-4f05-8b80-08912e82cc2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833</TotalTime>
  <Words>1891</Words>
  <Application>Microsoft Office PowerPoint</Application>
  <PresentationFormat>On-screen Show (16:9)</PresentationFormat>
  <Paragraphs>268</Paragraphs>
  <Slides>43</Slides>
  <Notes>25</Notes>
  <HiddenSlides>0</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43</vt:i4>
      </vt:variant>
    </vt:vector>
  </HeadingPairs>
  <TitlesOfParts>
    <vt:vector size="59" baseType="lpstr">
      <vt:lpstr>Fira Sans Condensed Light</vt:lpstr>
      <vt:lpstr>Gill Sans MT</vt:lpstr>
      <vt:lpstr>Maven Pro</vt:lpstr>
      <vt:lpstr>Roboto</vt:lpstr>
      <vt:lpstr>Arial</vt:lpstr>
      <vt:lpstr>Rajdhani</vt:lpstr>
      <vt:lpstr>Share Tech</vt:lpstr>
      <vt:lpstr>Fira Sans Condensed</vt:lpstr>
      <vt:lpstr>Anaheim</vt:lpstr>
      <vt:lpstr>Times New Roman</vt:lpstr>
      <vt:lpstr>Roboto Condensed Light</vt:lpstr>
      <vt:lpstr>Proxima Nova</vt:lpstr>
      <vt:lpstr>Proxima Nova Semibold</vt:lpstr>
      <vt:lpstr>AI Tech Agency Infographics by Slidesgo</vt:lpstr>
      <vt:lpstr>Slidesgo Final Pages</vt:lpstr>
      <vt:lpstr>Gallery</vt:lpstr>
      <vt:lpstr>PowerPoint Presentation</vt:lpstr>
      <vt:lpstr>PowerPoint Presentation</vt:lpstr>
      <vt:lpstr>SEMANTICS-BASED RECOMMENDATION &amp; KNOWLEDGE GRAPH</vt:lpstr>
      <vt:lpstr>MỞ ĐẦU</vt:lpstr>
      <vt:lpstr>ROAD-MAP</vt:lpstr>
      <vt:lpstr>Semantics-based</vt:lpstr>
      <vt:lpstr>SEMANTICS-BASED RECOMMENDATION</vt:lpstr>
      <vt:lpstr>Định nghĩa</vt:lpstr>
      <vt:lpstr>Phân tích</vt:lpstr>
      <vt:lpstr>CÁC YẾU TỐ QUAN TRỌNG</vt:lpstr>
      <vt:lpstr>KỸ THUẬT XỬ LÝ NGÔN NGỮ TỰ NHIÊN</vt:lpstr>
      <vt:lpstr>Step 1 - NLP</vt:lpstr>
      <vt:lpstr>Step 2 - NLP</vt:lpstr>
      <vt:lpstr>Step 3 - NLP</vt:lpstr>
      <vt:lpstr>Step 4 - NLP</vt:lpstr>
      <vt:lpstr>Step 5 - NLP</vt:lpstr>
      <vt:lpstr>Step 6 - NLP</vt:lpstr>
      <vt:lpstr>Step 6 - NLP</vt:lpstr>
      <vt:lpstr>Step 7 - NLP</vt:lpstr>
      <vt:lpstr>NGUYÊN LÝ HOẠT ĐỘNG</vt:lpstr>
      <vt:lpstr>MỘT SỐ ƯU ĐIỂM</vt:lpstr>
      <vt:lpstr>MỘT SỐ ƯU ĐIỂM</vt:lpstr>
      <vt:lpstr>MỘT SỐ NHƯỢC ĐIỂM</vt:lpstr>
      <vt:lpstr>Knowledge Graph</vt:lpstr>
      <vt:lpstr>KHÁI QUÁT</vt:lpstr>
      <vt:lpstr>CƠ SỞ DỮ LIỆU ĐỒ THỊ</vt:lpstr>
      <vt:lpstr>CƠ SỞ DỮ LIỆU ĐỒ THỊ</vt:lpstr>
      <vt:lpstr>PowerPoint Presentation</vt:lpstr>
      <vt:lpstr>CƠ SỞ DỮ LIỆU ĐỒ THỊ</vt:lpstr>
      <vt:lpstr>PowerPoint Presentation</vt:lpstr>
      <vt:lpstr>CƠ SỞ DỮ LIỆU ĐỒ THỊ</vt:lpstr>
      <vt:lpstr>NEO4J GRAPH DATABASE</vt:lpstr>
      <vt:lpstr>ƯU – NHƯỢC ĐIỂM</vt:lpstr>
      <vt:lpstr>Ứng dụng</vt:lpstr>
      <vt:lpstr>Semantic-Based Recommendation Method for Sport News Aggregation System</vt:lpstr>
      <vt:lpstr>Đề xuất dựa trên ngữ nghĩa cho hệ thống tổng hợp tin tức thể thao</vt:lpstr>
      <vt:lpstr>TF-IDF</vt:lpstr>
      <vt:lpstr>ĐÁNH GIÁ THỰC NGHIỆM</vt:lpstr>
      <vt:lpstr>Kết quả khuyến nghị tin tức trong các trường hợp </vt:lpstr>
      <vt:lpstr>Kết luận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TECH AGENCY INFOGRAPHICS</dc:title>
  <dc:creator>Tung</dc:creator>
  <cp:lastModifiedBy>TRINH HOANG TUNG</cp:lastModifiedBy>
  <cp:revision>106</cp:revision>
  <dcterms:modified xsi:type="dcterms:W3CDTF">2023-05-29T09:18:53Z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0x01010052C641DAB1E407489AAFBD1506E4FFBC</vt:lpwstr>
  </property>
</Properties>
</file>